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handoutMasterIdLst>
    <p:handoutMasterId r:id="rId123"/>
  </p:handoutMasterIdLst>
  <p:sldIdLst>
    <p:sldId id="256" r:id="rId2"/>
    <p:sldId id="257" r:id="rId3"/>
    <p:sldId id="312" r:id="rId4"/>
    <p:sldId id="261" r:id="rId5"/>
    <p:sldId id="258" r:id="rId6"/>
    <p:sldId id="259" r:id="rId7"/>
    <p:sldId id="260" r:id="rId8"/>
    <p:sldId id="267" r:id="rId9"/>
    <p:sldId id="262" r:id="rId10"/>
    <p:sldId id="270" r:id="rId11"/>
    <p:sldId id="313" r:id="rId12"/>
    <p:sldId id="263" r:id="rId13"/>
    <p:sldId id="264" r:id="rId14"/>
    <p:sldId id="265" r:id="rId15"/>
    <p:sldId id="266" r:id="rId16"/>
    <p:sldId id="269" r:id="rId17"/>
    <p:sldId id="285" r:id="rId18"/>
    <p:sldId id="288" r:id="rId19"/>
    <p:sldId id="271" r:id="rId20"/>
    <p:sldId id="293" r:id="rId21"/>
    <p:sldId id="295" r:id="rId22"/>
    <p:sldId id="289" r:id="rId23"/>
    <p:sldId id="290" r:id="rId24"/>
    <p:sldId id="291" r:id="rId25"/>
    <p:sldId id="292" r:id="rId26"/>
    <p:sldId id="286" r:id="rId27"/>
    <p:sldId id="275" r:id="rId28"/>
    <p:sldId id="296" r:id="rId29"/>
    <p:sldId id="301" r:id="rId30"/>
    <p:sldId id="307" r:id="rId31"/>
    <p:sldId id="297" r:id="rId32"/>
    <p:sldId id="302" r:id="rId33"/>
    <p:sldId id="304" r:id="rId34"/>
    <p:sldId id="305" r:id="rId35"/>
    <p:sldId id="306" r:id="rId36"/>
    <p:sldId id="317" r:id="rId37"/>
    <p:sldId id="303" r:id="rId38"/>
    <p:sldId id="311" r:id="rId39"/>
    <p:sldId id="314" r:id="rId40"/>
    <p:sldId id="315" r:id="rId41"/>
    <p:sldId id="318" r:id="rId42"/>
    <p:sldId id="277" r:id="rId43"/>
    <p:sldId id="299" r:id="rId44"/>
    <p:sldId id="321" r:id="rId45"/>
    <p:sldId id="300" r:id="rId46"/>
    <p:sldId id="320" r:id="rId47"/>
    <p:sldId id="298" r:id="rId48"/>
    <p:sldId id="319" r:id="rId49"/>
    <p:sldId id="316" r:id="rId50"/>
    <p:sldId id="322" r:id="rId51"/>
    <p:sldId id="369" r:id="rId52"/>
    <p:sldId id="336" r:id="rId53"/>
    <p:sldId id="278" r:id="rId54"/>
    <p:sldId id="347" r:id="rId55"/>
    <p:sldId id="279" r:id="rId56"/>
    <p:sldId id="326" r:id="rId57"/>
    <p:sldId id="329" r:id="rId58"/>
    <p:sldId id="281" r:id="rId59"/>
    <p:sldId id="338" r:id="rId60"/>
    <p:sldId id="327" r:id="rId61"/>
    <p:sldId id="341" r:id="rId62"/>
    <p:sldId id="342" r:id="rId63"/>
    <p:sldId id="360" r:id="rId64"/>
    <p:sldId id="340" r:id="rId65"/>
    <p:sldId id="346" r:id="rId66"/>
    <p:sldId id="328" r:id="rId67"/>
    <p:sldId id="365" r:id="rId68"/>
    <p:sldId id="357" r:id="rId69"/>
    <p:sldId id="358" r:id="rId70"/>
    <p:sldId id="280" r:id="rId71"/>
    <p:sldId id="359" r:id="rId72"/>
    <p:sldId id="323" r:id="rId73"/>
    <p:sldId id="361" r:id="rId74"/>
    <p:sldId id="362" r:id="rId75"/>
    <p:sldId id="283" r:id="rId76"/>
    <p:sldId id="366" r:id="rId77"/>
    <p:sldId id="334" r:id="rId78"/>
    <p:sldId id="339" r:id="rId79"/>
    <p:sldId id="337" r:id="rId80"/>
    <p:sldId id="382" r:id="rId81"/>
    <p:sldId id="363" r:id="rId82"/>
    <p:sldId id="381" r:id="rId83"/>
    <p:sldId id="324" r:id="rId84"/>
    <p:sldId id="349" r:id="rId85"/>
    <p:sldId id="350" r:id="rId86"/>
    <p:sldId id="331" r:id="rId87"/>
    <p:sldId id="330" r:id="rId88"/>
    <p:sldId id="282" r:id="rId89"/>
    <p:sldId id="378" r:id="rId90"/>
    <p:sldId id="351" r:id="rId91"/>
    <p:sldId id="344" r:id="rId92"/>
    <p:sldId id="377" r:id="rId93"/>
    <p:sldId id="352" r:id="rId94"/>
    <p:sldId id="353" r:id="rId95"/>
    <p:sldId id="375" r:id="rId96"/>
    <p:sldId id="370" r:id="rId97"/>
    <p:sldId id="332" r:id="rId98"/>
    <p:sldId id="372" r:id="rId99"/>
    <p:sldId id="373" r:id="rId100"/>
    <p:sldId id="354" r:id="rId101"/>
    <p:sldId id="345" r:id="rId102"/>
    <p:sldId id="368" r:id="rId103"/>
    <p:sldId id="376" r:id="rId104"/>
    <p:sldId id="355" r:id="rId105"/>
    <p:sldId id="356" r:id="rId106"/>
    <p:sldId id="385" r:id="rId107"/>
    <p:sldId id="374" r:id="rId108"/>
    <p:sldId id="380" r:id="rId109"/>
    <p:sldId id="387" r:id="rId110"/>
    <p:sldId id="384" r:id="rId111"/>
    <p:sldId id="388" r:id="rId112"/>
    <p:sldId id="348" r:id="rId113"/>
    <p:sldId id="367" r:id="rId114"/>
    <p:sldId id="379" r:id="rId115"/>
    <p:sldId id="383" r:id="rId116"/>
    <p:sldId id="284" r:id="rId117"/>
    <p:sldId id="386" r:id="rId118"/>
    <p:sldId id="364" r:id="rId119"/>
    <p:sldId id="272" r:id="rId120"/>
    <p:sldId id="268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6600"/>
    <a:srgbClr val="CC3300"/>
    <a:srgbClr val="FFFFCC"/>
    <a:srgbClr val="FF9900"/>
    <a:srgbClr val="5B9BD5"/>
    <a:srgbClr val="9DC3E6"/>
    <a:srgbClr val="1F4E79"/>
    <a:srgbClr val="2E75B6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6984" autoAdjust="0"/>
  </p:normalViewPr>
  <p:slideViewPr>
    <p:cSldViewPr snapToGrid="0">
      <p:cViewPr varScale="1">
        <p:scale>
          <a:sx n="88" d="100"/>
          <a:sy n="88" d="100"/>
        </p:scale>
        <p:origin x="48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108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6807-8453-4655-8894-BA558E17A63A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3B2D1-AD7C-4F49-BC2E-25F718A8E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51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537D3-6242-4C76-8FE1-EA1C9E1EE8DC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6209F-EAE6-4F34-B0CE-8BB78C41A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2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0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63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70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两个链接强烈推荐打开观看一下，特别是后一个，在人类容易理解的平面上讲解广相，特别直观，几岁小孩子都看得懂</a:t>
            </a:r>
            <a:endParaRPr lang="en-US" altLang="zh-CN" dirty="0" smtClean="0"/>
          </a:p>
          <a:p>
            <a:r>
              <a:rPr lang="zh-CN" altLang="en-US" dirty="0" smtClean="0"/>
              <a:t>机器学习从业者的不同级别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92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45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医学领域某些算法已经开始超过人类医生，更不要提医生的水平参差不齐的问题了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26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81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29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34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重复性模式识别任务：医学图片识别，目视的质量检验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98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“新一代的理论变得普及，有时只是因为老一代人死掉了或者退出了”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5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0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99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计算器肯定没有智能，但是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年前会怎么看这个问题呢？</a:t>
            </a:r>
            <a:endParaRPr lang="en-US" altLang="zh-CN" dirty="0" smtClean="0"/>
          </a:p>
          <a:p>
            <a:r>
              <a:rPr lang="zh-CN" altLang="en-US" dirty="0" smtClean="0"/>
              <a:t>其实人工智能有一大部分就是在解决“输入”问题。解决字符识别不算人工智能了，但解决图像语义识别还算人工智能，区别真的那么大？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9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96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92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中文要不是世界上最好学的语言，为什么有五分之一以上的人都天生选择了中文？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98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39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60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75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https://www.quora.com/Whats-the-difference-between-AI-machine-learning-and-deep-learning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逻辑回归最早是用来做人口增长曲线，就是让灭霸欲哭无泪的那个</a:t>
            </a:r>
            <a:r>
              <a:rPr lang="en-US" altLang="zh-CN" dirty="0" smtClean="0"/>
              <a:t>S</a:t>
            </a:r>
            <a:r>
              <a:rPr lang="zh-CN" altLang="en-US" dirty="0" smtClean="0"/>
              <a:t>型曲线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: </a:t>
            </a:r>
            <a:r>
              <a:rPr lang="zh-CN" altLang="en-US" dirty="0" smtClean="0"/>
              <a:t>强化学习技术的价值网格和策略网络</a:t>
            </a:r>
            <a:endParaRPr lang="en-US" altLang="zh-CN" dirty="0" smtClean="0"/>
          </a:p>
          <a:p>
            <a:r>
              <a:rPr lang="en-US" dirty="0" err="1" smtClean="0"/>
              <a:t>DeepBlue</a:t>
            </a:r>
            <a:r>
              <a:rPr lang="en-US" dirty="0" smtClean="0"/>
              <a:t>: brute force</a:t>
            </a:r>
            <a:r>
              <a:rPr lang="en-US" baseline="0" dirty="0" smtClean="0"/>
              <a:t> alpha-beta pruning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585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r>
              <a:rPr lang="zh-CN" altLang="en-US" dirty="0" smtClean="0"/>
              <a:t>就是表示学习（也叫特征学习）</a:t>
            </a:r>
            <a:endParaRPr lang="en-US" altLang="zh-CN" dirty="0" smtClean="0"/>
          </a:p>
          <a:p>
            <a:r>
              <a:rPr lang="zh-CN" altLang="en-US" dirty="0" smtClean="0"/>
              <a:t>支持向量机</a:t>
            </a:r>
            <a:r>
              <a:rPr lang="en-US" altLang="zh-CN" dirty="0" smtClean="0"/>
              <a:t>SVM</a:t>
            </a:r>
            <a:r>
              <a:rPr lang="zh-CN" altLang="en-US" dirty="0" smtClean="0"/>
              <a:t>就不是深度学习</a:t>
            </a:r>
            <a:endParaRPr lang="en-US" altLang="zh-CN" dirty="0" smtClean="0"/>
          </a:p>
          <a:p>
            <a:r>
              <a:rPr lang="zh-CN" altLang="en-US" dirty="0" smtClean="0"/>
              <a:t>强化学习用来下棋、电梯控制、机器人控制</a:t>
            </a:r>
            <a:endParaRPr lang="en-US" altLang="zh-CN" dirty="0" smtClean="0"/>
          </a:p>
          <a:p>
            <a:r>
              <a:rPr lang="en-US" dirty="0" smtClean="0"/>
              <a:t>Data Science</a:t>
            </a:r>
            <a:r>
              <a:rPr lang="zh-CN" altLang="en-US" dirty="0" smtClean="0"/>
              <a:t>里可以使用数学建模，并不一定机器学习</a:t>
            </a:r>
            <a:endParaRPr lang="en-US" altLang="zh-CN" dirty="0" smtClean="0"/>
          </a:p>
          <a:p>
            <a:r>
              <a:rPr lang="zh-CN" altLang="en-US" dirty="0" smtClean="0"/>
              <a:t>数学：前面的狗的例子，不管如何回归，数学始终是最精准</a:t>
            </a:r>
            <a:r>
              <a:rPr lang="zh-CN" altLang="en-US" baseline="0" dirty="0" smtClean="0"/>
              <a:t>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38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225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曾经人们以为能识别钞票，又能自动找零的机器就是</a:t>
            </a:r>
            <a:r>
              <a:rPr lang="en-US" altLang="zh-CN" dirty="0" smtClean="0"/>
              <a:t>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573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上面的两条副标题总结并不完整，其实说的只是监督学习中的分类和回归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796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KNN</a:t>
            </a:r>
            <a:r>
              <a:rPr lang="zh-CN" altLang="en-US" dirty="0" smtClean="0"/>
              <a:t>还有个好处，最终用户的“再训练”很简单</a:t>
            </a:r>
            <a:endParaRPr lang="en-US" altLang="zh-CN" dirty="0" smtClean="0"/>
          </a:p>
          <a:p>
            <a:r>
              <a:rPr lang="zh-CN" altLang="en-US" dirty="0" smtClean="0"/>
              <a:t>为什么要吐槽？引用：“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最后，我想再多说两个事，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 一个是机器学习，算法基本上都比较简单，最难的是数学建模，把那些业务中的特性抽象成向量的过程，另一个是选取适合模型的数据样本。这两个事都不是简单的事。算法反而是比较简单的事。”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523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r>
              <a:rPr lang="zh-CN" altLang="en-US" dirty="0" smtClean="0"/>
              <a:t>就是要生成</a:t>
            </a:r>
            <a:r>
              <a:rPr lang="en-US" altLang="zh-CN" dirty="0" err="1" smtClean="0"/>
              <a:t>Voronoi</a:t>
            </a:r>
            <a:r>
              <a:rPr lang="zh-CN" altLang="en-US" dirty="0" smtClean="0"/>
              <a:t>图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61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在程序运行时按数据进行计算，从而得出结果，在编写程序代码时，不涉及分类的具体规则</a:t>
            </a:r>
            <a:endParaRPr lang="en-US" altLang="zh-CN" dirty="0" smtClean="0"/>
          </a:p>
          <a:p>
            <a:r>
              <a:rPr lang="en-US" dirty="0" smtClean="0"/>
              <a:t>KNN</a:t>
            </a:r>
            <a:r>
              <a:rPr lang="zh-CN" altLang="en-US" dirty="0" smtClean="0"/>
              <a:t>也可以用来预测求值</a:t>
            </a:r>
            <a:endParaRPr lang="en-US" altLang="zh-CN" dirty="0" smtClean="0"/>
          </a:p>
          <a:p>
            <a:r>
              <a:rPr lang="zh-CN" altLang="en-US" dirty="0" smtClean="0"/>
              <a:t>给“训练”加引号，是因为它没有真的训练，它是拿着全体的“训练集”在运行时做了延迟的计算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894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758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如果机器学习并不是什么高大上的算法，那它和传统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142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讲讲原始的神经元的电位累积模型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448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920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比如：前面的</a:t>
            </a:r>
            <a:r>
              <a:rPr lang="en-US" altLang="zh-CN" dirty="0" smtClean="0"/>
              <a:t>C</a:t>
            </a:r>
            <a:r>
              <a:rPr lang="zh-CN" altLang="en-US" dirty="0" smtClean="0"/>
              <a:t>和</a:t>
            </a:r>
            <a:r>
              <a:rPr lang="en-US" altLang="zh-CN" dirty="0" smtClean="0"/>
              <a:t>O</a:t>
            </a:r>
            <a:r>
              <a:rPr lang="zh-CN" altLang="en-US" dirty="0" smtClean="0"/>
              <a:t>组合分子的网络，如果权重不为整数，就没有意义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53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15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754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实际上，是用偏导数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* </a:t>
            </a:r>
            <a:r>
              <a:rPr lang="zh-CN" altLang="en-US" baseline="0" dirty="0" smtClean="0"/>
              <a:t>学习率（步长），去改变网络参数的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39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96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43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损失函数用于评估误差，但是这里先不讲。还有学习率，暂时也没有提。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926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097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支持向量机当时对神经网络的压倒性优势，其中之一</a:t>
            </a:r>
            <a:r>
              <a:rPr lang="zh-CN" altLang="en-US" smtClean="0"/>
              <a:t>就在于全局最优。数学上，高维总比复杂函数要好处理。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863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哲学被科学打脸：黑格尔对行星的判断，还有</a:t>
            </a:r>
            <a:r>
              <a:rPr lang="en-US" altLang="zh-CN" dirty="0" smtClean="0"/>
              <a:t>XX</a:t>
            </a:r>
            <a:r>
              <a:rPr lang="zh-CN" altLang="en-US" dirty="0" smtClean="0"/>
              <a:t>判断人类不可能知道太阳的组成物质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392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这个问题本来就线性可分，简单呢</a:t>
            </a:r>
            <a:endParaRPr lang="en-US" altLang="zh-CN" dirty="0" smtClean="0"/>
          </a:p>
          <a:p>
            <a:r>
              <a:rPr lang="zh-CN" altLang="en-US" dirty="0" smtClean="0"/>
              <a:t>此图没有用激活函数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448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但是</a:t>
            </a:r>
            <a:r>
              <a:rPr lang="en-US" altLang="zh-CN" dirty="0" err="1" smtClean="0"/>
              <a:t>AutoEncoder</a:t>
            </a:r>
            <a:r>
              <a:rPr lang="zh-CN" altLang="en-US" dirty="0" smtClean="0"/>
              <a:t>用于压缩时不如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（毕竟是基于数学么）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6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改进轮子、重新发明轮子的事情天天都在做呢（是的，就是那种真的轮子，一直在改进，使用新技术重造，这不是比喻）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651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下次开始讲深度学习，重点在于</a:t>
            </a:r>
            <a:r>
              <a:rPr lang="en-US" altLang="zh-CN" dirty="0" smtClean="0"/>
              <a:t>CNN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235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用它来展示端到端的特性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415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357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说明：只是一个示例结构，概念为主，一般卷积层会有</a:t>
            </a:r>
            <a:r>
              <a:rPr lang="en-US" altLang="zh-CN" dirty="0" smtClean="0"/>
              <a:t>3</a:t>
            </a:r>
            <a:r>
              <a:rPr lang="zh-CN" altLang="en-US" baseline="0" dirty="0" smtClean="0"/>
              <a:t>层或以上</a:t>
            </a:r>
            <a:endParaRPr lang="en-US" altLang="zh-CN" dirty="0" smtClean="0"/>
          </a:p>
          <a:p>
            <a:r>
              <a:rPr lang="zh-CN" altLang="en-US" dirty="0" smtClean="0"/>
              <a:t>提问：全连接层后面有激活函数么？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068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问：输入层如何把图像转化成神经元？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821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502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824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731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534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717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153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150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206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ReLU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932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42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可还记得前面的牛顿法求平方根？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高斯和勒让德的方法是，假设测量误差的平均值为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。令每一个测量误差对应一个变量并与其它测量误差不相关（随机无关）。人们假设，在测量误差中绝对不含系统误差，它们应该是纯偶然误差</a:t>
            </a:r>
            <a:r>
              <a:rPr lang="en-US" altLang="zh-CN" dirty="0" smtClean="0"/>
              <a:t>(</a:t>
            </a:r>
            <a:r>
              <a:rPr lang="zh-CN" altLang="en-US" dirty="0" smtClean="0"/>
              <a:t>有固定的变异数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，围绕真值波动。除此之外，测量误差符合正态分布，这保证了偏差值在最后的结果</a:t>
            </a:r>
            <a:r>
              <a:rPr lang="en-US" altLang="zh-CN" dirty="0" smtClean="0"/>
              <a:t>y</a:t>
            </a:r>
            <a:r>
              <a:rPr lang="zh-CN" altLang="en-US" dirty="0" smtClean="0"/>
              <a:t>上忽略不计。</a:t>
            </a:r>
          </a:p>
          <a:p>
            <a:r>
              <a:rPr lang="zh-CN" altLang="en-US" dirty="0" smtClean="0"/>
              <a:t>确定拟合的标准应该被重视，并小心选择，较大误差的测量值应被赋予较小的权。并建立如下规则：被选择的参数，应该使算出的函数曲线与观测值之差的平方和最小。用函数表示为：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687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656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994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832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37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以此为例说明看起来很复杂的数学定义其实可以很容易理解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947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346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003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923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787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81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096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704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实际上这是多个音频信号混合在一起无法分清彼此的图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7987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参考搜索引擎的天问：数据重要还是算法重要？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参数个数不能对应神经元数量，但是这个趋势走下去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7772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1000 object classes 1.5M images</a:t>
            </a:r>
          </a:p>
          <a:p>
            <a:endParaRPr lang="en-US" dirty="0" smtClean="0"/>
          </a:p>
          <a:p>
            <a:r>
              <a:rPr lang="zh-CN" altLang="en-US" dirty="0" smtClean="0"/>
              <a:t>为什么没有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的？</a:t>
            </a:r>
            <a:r>
              <a:rPr lang="en-US" altLang="zh-CN" dirty="0" smtClean="0"/>
              <a:t>CUIMAGE</a:t>
            </a:r>
            <a:r>
              <a:rPr lang="zh-CN" altLang="en-US" dirty="0" smtClean="0"/>
              <a:t>让人感觉很没创意，</a:t>
            </a:r>
            <a:r>
              <a:rPr lang="en-US" altLang="zh-CN" dirty="0" smtClean="0"/>
              <a:t>269 layers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9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以此为例说明直觉和口碑不可靠，再比如“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这届世界杯阿扎尔突来突去过人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次被各种夸，上届梅西过人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次还被人骂发挥不好”。要尊重事实和数据，并且要讲逻辑，分清相关和因果。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22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518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 is the name of a convolutional neural network, originally written with CUDA to run with GPU support, which competed in the ImageNet Large Scale Visual Recognition Challenge[1] in 2012. The network achieved a top-5 error of 15.3%, more than 10.8 percentage points ahead of the runner up. </a:t>
            </a:r>
            <a:r>
              <a:rPr lang="en-US" dirty="0" err="1" smtClean="0"/>
              <a:t>AlexNet</a:t>
            </a:r>
            <a:r>
              <a:rPr lang="en-US" dirty="0" smtClean="0"/>
              <a:t> was designed by the </a:t>
            </a:r>
            <a:r>
              <a:rPr lang="en-US" dirty="0" err="1" smtClean="0"/>
              <a:t>SuperVision</a:t>
            </a:r>
            <a:r>
              <a:rPr lang="en-US" dirty="0" smtClean="0"/>
              <a:t> group, consisting of Alex </a:t>
            </a:r>
            <a:r>
              <a:rPr lang="en-US" dirty="0" err="1" smtClean="0"/>
              <a:t>Krizhevsky</a:t>
            </a:r>
            <a:r>
              <a:rPr lang="en-US" dirty="0" smtClean="0"/>
              <a:t>, Geoffrey Hinton, and Ilya </a:t>
            </a:r>
            <a:r>
              <a:rPr lang="en-US" dirty="0" err="1" smtClean="0"/>
              <a:t>Sutskever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AlexNet</a:t>
            </a:r>
            <a:r>
              <a:rPr lang="en-US" dirty="0" smtClean="0"/>
              <a:t> contained eight layers; the first five were convolutional layers, and the last three were fully connected layers</a:t>
            </a:r>
          </a:p>
          <a:p>
            <a:endParaRPr lang="en-US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highlights of the paper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Use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instead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add non-linearity. It accelerates the speed by 6 times at the same accuracy.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Use dropout instead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regularisation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deal with overfitting. However the training time is doubled with the dropout rate of 0.5.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Overlap pooling to reduce the size of network. It reduces the top-1 and top-5 error rates by 0.4% and 0.3%,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repectively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dirty="0" smtClean="0"/>
              <a:t>Also:</a:t>
            </a:r>
            <a:r>
              <a:rPr lang="en-US" baseline="0" dirty="0" smtClean="0"/>
              <a:t> </a:t>
            </a:r>
            <a:r>
              <a:rPr lang="en-US" dirty="0" smtClean="0"/>
              <a:t>Data Augmentation, Local Response Normalization (LRN)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058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特征的细微趋势和差异：比如区分狗的品种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730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其中最广泛使用的隐式 ‘‘先验’’ 是 平滑先验（ </a:t>
            </a:r>
            <a:r>
              <a:rPr lang="en-US" altLang="zh-CN" dirty="0" smtClean="0"/>
              <a:t>smoothness prior</a:t>
            </a:r>
            <a:r>
              <a:rPr lang="zh-CN" altLang="en-US" dirty="0" smtClean="0"/>
              <a:t>），或 局部不变性先验（ </a:t>
            </a:r>
            <a:r>
              <a:rPr lang="en-US" altLang="zh-CN" dirty="0" smtClean="0"/>
              <a:t>local constancy prior</a:t>
            </a:r>
            <a:r>
              <a:rPr lang="zh-CN" altLang="en-US" dirty="0" smtClean="0"/>
              <a:t>）。这个先验表明我们学习的函数不应在小区域内发生很大的变化。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5494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Augmentation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5620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大数据指导下的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纸牌屋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？</a:t>
            </a:r>
            <a:r>
              <a:rPr lang="zh-CN" altLang="en-US" smtClean="0"/>
              <a:t>戳破</a:t>
            </a:r>
            <a:r>
              <a:rPr lang="zh-CN" altLang="en-US" smtClean="0"/>
              <a:t>谎言</a:t>
            </a:r>
            <a:endParaRPr lang="en-US" altLang="zh-CN" smtClean="0"/>
          </a:p>
          <a:p>
            <a:endParaRPr lang="en-US" altLang="zh-CN" dirty="0" smtClean="0"/>
          </a:p>
          <a:p>
            <a:r>
              <a:rPr lang="zh-CN" altLang="en-US" dirty="0" smtClean="0"/>
              <a:t>谨防数据迁就（</a:t>
            </a:r>
            <a:r>
              <a:rPr lang="en-US" dirty="0" smtClean="0"/>
              <a:t>data snooping）：</a:t>
            </a:r>
            <a:r>
              <a:rPr lang="zh-CN" altLang="en-US" dirty="0" smtClean="0"/>
              <a:t>从数据中挖掘子虚乌有的模式（</a:t>
            </a:r>
            <a:r>
              <a:rPr lang="en-US" dirty="0" smtClean="0"/>
              <a:t>finding patterns in the data that do not </a:t>
            </a:r>
            <a:r>
              <a:rPr lang="en-US" smtClean="0"/>
              <a:t>exist</a:t>
            </a:r>
            <a:r>
              <a:rPr lang="en-US" smtClean="0"/>
              <a:t>）</a:t>
            </a:r>
          </a:p>
          <a:p>
            <a:endParaRPr lang="en-US" smtClean="0"/>
          </a:p>
          <a:p>
            <a:r>
              <a:rPr lang="zh-CN" altLang="en-US" smtClean="0"/>
              <a:t>每隔 </a:t>
            </a:r>
            <a:r>
              <a:rPr lang="en-US" altLang="zh-CN" smtClean="0"/>
              <a:t>30 </a:t>
            </a:r>
            <a:r>
              <a:rPr lang="zh-CN" altLang="en-US" smtClean="0"/>
              <a:t>秒，在中国制造和行驶的每一辆电动汽车都必须向中国政府发送数据，包括汽车的位置、方向和速度等细节。据一位参与该项目的工程师说，这些数据可以确定汽车所在位置，误差不超过一米，并为政府产生“疯狂的数据量”</a:t>
            </a:r>
            <a:r>
              <a:rPr lang="en-US" altLang="zh-CN" smtClean="0"/>
              <a:t>——</a:t>
            </a:r>
            <a:r>
              <a:rPr lang="zh-CN" altLang="en-US" smtClean="0"/>
              <a:t>大约每辆车每月 </a:t>
            </a:r>
            <a:r>
              <a:rPr lang="en-US" altLang="zh-CN" smtClean="0"/>
              <a:t>1 </a:t>
            </a:r>
            <a:r>
              <a:rPr lang="zh-CN" altLang="en-US" smtClean="0"/>
              <a:t>千兆字节</a:t>
            </a:r>
            <a:endParaRPr lang="en-US" altLang="zh-CN" smtClean="0"/>
          </a:p>
          <a:p>
            <a:endParaRPr lang="en-US" smtClean="0"/>
          </a:p>
          <a:p>
            <a:r>
              <a:rPr lang="en-US" smtClean="0"/>
              <a:t>2018</a:t>
            </a:r>
            <a:r>
              <a:rPr lang="zh-CN" altLang="en-US" smtClean="0"/>
              <a:t>数据泄露事件</a:t>
            </a:r>
            <a:endParaRPr lang="en-US" dirty="0" smtClean="0"/>
          </a:p>
          <a:p>
            <a:r>
              <a:rPr lang="en-US" dirty="0" smtClean="0"/>
              <a:t>1. </a:t>
            </a:r>
            <a:r>
              <a:rPr lang="en-US" dirty="0" err="1" smtClean="0"/>
              <a:t>Aadhaar</a:t>
            </a:r>
            <a:r>
              <a:rPr lang="en-US" dirty="0" smtClean="0"/>
              <a:t> —— 10</a:t>
            </a:r>
            <a:r>
              <a:rPr lang="zh-CN" altLang="en-US" dirty="0" smtClean="0"/>
              <a:t>亿条。数据包括了指纹、虹膜纪录等极度敏感的信息</a:t>
            </a:r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圆通 </a:t>
            </a:r>
            <a:r>
              <a:rPr lang="en-US" altLang="zh-CN" dirty="0" smtClean="0"/>
              <a:t>—— 10</a:t>
            </a:r>
            <a:r>
              <a:rPr lang="zh-CN" altLang="en-US" dirty="0" smtClean="0"/>
              <a:t>亿</a:t>
            </a:r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华住 </a:t>
            </a:r>
            <a:r>
              <a:rPr lang="en-US" altLang="zh-CN" dirty="0" smtClean="0"/>
              <a:t>—— 5</a:t>
            </a:r>
            <a:r>
              <a:rPr lang="zh-CN" altLang="en-US" dirty="0" smtClean="0"/>
              <a:t>亿</a:t>
            </a:r>
          </a:p>
          <a:p>
            <a:r>
              <a:rPr lang="en-US" altLang="zh-CN" dirty="0" smtClean="0"/>
              <a:t>4. </a:t>
            </a:r>
            <a:r>
              <a:rPr lang="zh-CN" altLang="en-US" dirty="0" smtClean="0"/>
              <a:t>顺丰 </a:t>
            </a:r>
            <a:r>
              <a:rPr lang="en-US" altLang="zh-CN" dirty="0" smtClean="0"/>
              <a:t>—— 3</a:t>
            </a:r>
            <a:r>
              <a:rPr lang="zh-CN" altLang="en-US" dirty="0" smtClean="0"/>
              <a:t>亿</a:t>
            </a:r>
          </a:p>
          <a:p>
            <a:r>
              <a:rPr lang="en-US" altLang="zh-CN" dirty="0" smtClean="0"/>
              <a:t>5. </a:t>
            </a:r>
            <a:r>
              <a:rPr lang="en-US" dirty="0" err="1" smtClean="0"/>
              <a:t>UnderArmour</a:t>
            </a:r>
            <a:r>
              <a:rPr lang="en-US" dirty="0" smtClean="0"/>
              <a:t> —— 1.5</a:t>
            </a:r>
            <a:r>
              <a:rPr lang="zh-CN" altLang="en-US" dirty="0" smtClean="0"/>
              <a:t>亿</a:t>
            </a:r>
          </a:p>
          <a:p>
            <a:r>
              <a:rPr lang="en-US" altLang="zh-CN" dirty="0" smtClean="0"/>
              <a:t>6. </a:t>
            </a:r>
            <a:r>
              <a:rPr lang="en-US" dirty="0" err="1" smtClean="0"/>
              <a:t>MyHeritage</a:t>
            </a:r>
            <a:r>
              <a:rPr lang="en-US" dirty="0" smtClean="0"/>
              <a:t> —— 9200</a:t>
            </a:r>
            <a:r>
              <a:rPr lang="zh-CN" altLang="en-US" dirty="0" smtClean="0"/>
              <a:t>万</a:t>
            </a:r>
          </a:p>
          <a:p>
            <a:r>
              <a:rPr lang="en-US" altLang="zh-CN" dirty="0" smtClean="0"/>
              <a:t>7. </a:t>
            </a:r>
            <a:r>
              <a:rPr lang="en-US" dirty="0" smtClean="0"/>
              <a:t>Facebook —— 8700</a:t>
            </a:r>
            <a:r>
              <a:rPr lang="zh-CN" altLang="en-US" dirty="0" smtClean="0"/>
              <a:t>万</a:t>
            </a:r>
          </a:p>
          <a:p>
            <a:r>
              <a:rPr lang="en-US" altLang="zh-CN" dirty="0" smtClean="0"/>
              <a:t>8. </a:t>
            </a:r>
            <a:r>
              <a:rPr lang="en-US" dirty="0" smtClean="0"/>
              <a:t>Panera —— 3700</a:t>
            </a:r>
            <a:r>
              <a:rPr lang="zh-CN" altLang="en-US" dirty="0" smtClean="0"/>
              <a:t>万</a:t>
            </a:r>
          </a:p>
          <a:p>
            <a:r>
              <a:rPr lang="en-US" altLang="zh-CN" dirty="0" smtClean="0"/>
              <a:t>9. </a:t>
            </a:r>
            <a:r>
              <a:rPr lang="en-US" dirty="0" err="1" smtClean="0"/>
              <a:t>Ticketfly</a:t>
            </a:r>
            <a:r>
              <a:rPr lang="en-US" dirty="0" smtClean="0"/>
              <a:t> —— 2700</a:t>
            </a:r>
            <a:r>
              <a:rPr lang="zh-CN" altLang="en-US" dirty="0" smtClean="0"/>
              <a:t>万</a:t>
            </a:r>
          </a:p>
          <a:p>
            <a:r>
              <a:rPr lang="en-US" dirty="0" smtClean="0"/>
              <a:t>A. Sacramento Bee —— 1950</a:t>
            </a:r>
            <a:r>
              <a:rPr lang="zh-CN" altLang="en-US" dirty="0" smtClean="0"/>
              <a:t>万</a:t>
            </a:r>
          </a:p>
          <a:p>
            <a:r>
              <a:rPr lang="en-US" dirty="0" smtClean="0"/>
              <a:t>B. </a:t>
            </a:r>
            <a:r>
              <a:rPr lang="en-US" dirty="0" err="1" smtClean="0"/>
              <a:t>AcFun</a:t>
            </a:r>
            <a:r>
              <a:rPr lang="en-US" dirty="0" smtClean="0"/>
              <a:t> —— 800</a:t>
            </a:r>
            <a:r>
              <a:rPr lang="zh-CN" altLang="en-US" dirty="0" smtClean="0"/>
              <a:t>万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747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4991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937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842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7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3332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毕竟没有它，</a:t>
            </a:r>
            <a:r>
              <a:rPr lang="en-US" altLang="zh-CN" dirty="0" smtClean="0"/>
              <a:t>CNN</a:t>
            </a:r>
            <a:r>
              <a:rPr lang="zh-CN" altLang="en-US" dirty="0" smtClean="0"/>
              <a:t>网络也可以工作，所以我就没讲它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464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3729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</a:t>
            </a:r>
            <a:r>
              <a:rPr lang="en-US" smtClean="0"/>
              <a:t>SENet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0113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4460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AI/DNN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，现有的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CPU,GPU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能否发挥其最好的性能？还是需要新的轮子？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建一个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Western world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那样的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乐园，有没有可行性？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209F-EAE6-4F34-B0CE-8BB78C41A156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17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0351-BB5E-4688-B069-894D306FA41C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5A36A-4FF4-49CF-9ECB-9223A717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07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0351-BB5E-4688-B069-894D306FA41C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5A36A-4FF4-49CF-9ECB-9223A717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63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0351-BB5E-4688-B069-894D306FA41C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5A36A-4FF4-49CF-9ECB-9223A717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1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0351-BB5E-4688-B069-894D306FA41C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5A36A-4FF4-49CF-9ECB-9223A717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45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0351-BB5E-4688-B069-894D306FA41C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5A36A-4FF4-49CF-9ECB-9223A717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50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0351-BB5E-4688-B069-894D306FA41C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5A36A-4FF4-49CF-9ECB-9223A717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62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0351-BB5E-4688-B069-894D306FA41C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5A36A-4FF4-49CF-9ECB-9223A717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99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0351-BB5E-4688-B069-894D306FA41C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5A36A-4FF4-49CF-9ECB-9223A717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8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0351-BB5E-4688-B069-894D306FA41C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5A36A-4FF4-49CF-9ECB-9223A717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53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0351-BB5E-4688-B069-894D306FA41C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5A36A-4FF4-49CF-9ECB-9223A717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6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0351-BB5E-4688-B069-894D306FA41C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5A36A-4FF4-49CF-9ECB-9223A717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22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F0351-BB5E-4688-B069-894D306FA41C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5A36A-4FF4-49CF-9ECB-9223A717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5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aining.yuan@inte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hyperlink" Target="https://cacm.acm.org/magazines/2018/9/230571-a-domain-specific-architecture-for-deep-neural-networks/fulltext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smallfishbigsea/a-walk-through-of-alexnet-6cbd137a5637" TargetMode="External"/><Relationship Id="rId4" Type="http://schemas.openxmlformats.org/officeDocument/2006/relationships/hyperlink" Target="https://zhuanlan.zhihu.com/p/27222043" TargetMode="Externa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xacity/deeplearningbook-chinese/releases/download/v0.5-beta/dlbook_cn_v0.5-beta.pdf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8.06993.pdf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?__biz=MzI0ODcxODk5OA==&amp;mid=2247487805&amp;idx=1&amp;sn=cb63fffe2b29e261e68a1870a347d429&amp;chksm=e99d22c4deeaabd2212f727ca661e297ed65b9f0aa6a4f273cff6fd51eef6514ca81ad6049c2&amp;mpshare=1&amp;scene=1&amp;srcid=0720uL725EVfiyS6KYBf8sNM&amp;pass_ticket=3I01DS63S4CDuOMorqIPfq98ABgYvDi5gj6t2B8Ec8kyaY34xo3bFawdnqJiTO4j#rd" TargetMode="External"/><Relationship Id="rId2" Type="http://schemas.openxmlformats.org/officeDocument/2006/relationships/hyperlink" Target="https://mp.weixin.qq.com/s/-wSYLu-XvOrsST8_KEUa-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hyperlink" Target="https://www.youtube.com/watch?v=QEq96wib5tw" TargetMode="External"/><Relationship Id="rId4" Type="http://schemas.openxmlformats.org/officeDocument/2006/relationships/hyperlink" Target="https://www.jiqizhixin.com/articles/2018-07-12-13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qizhixin.com/articles/2018-08-05-7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p.weixin.qq.com/s?__biz=MzA3MzI4MjgzMw==&amp;mid=2650738028&amp;idx=1&amp;sn=0f1cc6d647d26c9de58e1aeb2eb4ddea&amp;pass_ticket=pSoPxWqKWxhZhh7yQrThl4qbVtUkuYW3DlDZUaOocOFSGrmzECIIePn9vtiesh0h" TargetMode="External"/><Relationship Id="rId5" Type="http://schemas.openxmlformats.org/officeDocument/2006/relationships/hyperlink" Target="https://towardsdatascience.com/no-machine-learning-is-not-just-glorified-statistics-26d3952234e3" TargetMode="External"/><Relationship Id="rId4" Type="http://schemas.openxmlformats.org/officeDocument/2006/relationships/hyperlink" Target="https://www.jiqizhixin.com/articles/090201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0852004/answer/287792087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s.stackexchange.com/questions/117427/what-is-the-difference-between-zca-whitening-and-pca-whitening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u-nlQqFCK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MTY1Kje0yLg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iana.edu/~jkkteach/Q550/Pennings2003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Optical-Magic-More-Than-Illusions/dp/1454914254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en.wikipedia.org/wiki/List_of_fallacies" TargetMode="External"/><Relationship Id="rId4" Type="http://schemas.openxmlformats.org/officeDocument/2006/relationships/hyperlink" Target="https://en.wikipedia.org/wiki/List_of_cognitive_biases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olshell.cn/articles/8052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enny-yuan/extremely-simple/blob/master/browser-edge-detection/main.js" TargetMode="External"/><Relationship Id="rId4" Type="http://schemas.openxmlformats.org/officeDocument/2006/relationships/hyperlink" Target="https://en.wikipedia.org/wiki/K-nearest_neighbors_algorithm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hyperlink" Target="https://www.sciencealert.com/scientists-have-confirmed-a-new-dna-structure-inside-living-cells-i-motif-intercalated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oliton_model_in_neuroscience" TargetMode="External"/><Relationship Id="rId5" Type="http://schemas.openxmlformats.org/officeDocument/2006/relationships/hyperlink" Target="https://www.nature.com/articles/d41586-018-00492-w" TargetMode="External"/><Relationship Id="rId4" Type="http://schemas.openxmlformats.org/officeDocument/2006/relationships/hyperlink" Target="https://www.sciencealert.com/physicists-overturn-old-theory-spatial-summation-brain-cells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pWccSRU3ntM&amp;feature=youtu.b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nny-yuan/extremely-simple/tree/master/newto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.163.com/special/opencourse/machinelearning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hyperlink" Target="https://taskandpurpose.com/darpa-wheel-combat-vehicles/" TargetMode="External"/><Relationship Id="rId4" Type="http://schemas.openxmlformats.org/officeDocument/2006/relationships/hyperlink" Target="https://www.zhihu.com/question/65780182/answer/234983030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v-tricks.com/tensorflow-tutorial/training-convolutional-neural-network-for-image-classification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hyperlink" Target="https://github.com/sankit1/cv-tricks.com/tree/master/Tensorflow-tutorials/tutorial-2-image-classifier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lossary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0695804" TargetMode="External"/><Relationship Id="rId2" Type="http://schemas.openxmlformats.org/officeDocument/2006/relationships/hyperlink" Target="https://zh.wikipedia.org/wiki/&#24373;&#37327;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www.jiqizhixin.com/articles/2018-07-05-18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nny-yuan/extremely-simple/blob/master/browser-edge-detection/main.js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mlnotebook.github.io/post/CNN1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qizhixin.com/articles/2018-07-12-1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hyperlink" Target="https://cosx.org/2013/01/story-of-normal-distribution-1/" TargetMode="External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en.wikipedia.org/wiki/Kernel_(image_processing)#Details" TargetMode="External"/><Relationship Id="rId4" Type="http://schemas.openxmlformats.org/officeDocument/2006/relationships/hyperlink" Target="https://cosx.org/2013/01/story-of-normal-distribution-2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6&amp;v=SV-cgdobtTA" TargetMode="External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github.com/InFoCusp/tf_cnnvi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5.png"/><Relationship Id="rId5" Type="http://schemas.openxmlformats.org/officeDocument/2006/relationships/hyperlink" Target="https://www.youtube.com/watch?v=U1KiC0AXhHg" TargetMode="External"/><Relationship Id="rId4" Type="http://schemas.openxmlformats.org/officeDocument/2006/relationships/notesSlide" Target="../notesSlides/notesSlide5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en.wikipedia.org/wiki/Activation_function" TargetMode="External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hyperlink" Target="https://www.jiqizhixin.com/articles/2018-01-07-2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ckernoon.com/exploding-and-vanishing-gradient-problem-math-behind-the-truth-6bd008df6e25" TargetMode="External"/><Relationship Id="rId5" Type="http://schemas.openxmlformats.org/officeDocument/2006/relationships/image" Target="../media/image78.png"/><Relationship Id="rId4" Type="http://schemas.openxmlformats.org/officeDocument/2006/relationships/image" Target="../media/image77.jp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smallfishbigsea/a-walk-through-of-alexnet-6cbd137a5637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zhihu.com/question/23765351/answer/139826397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41252833/answer/140950659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6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hyperlink" Target="https://www.zhihu.com/question/58333118/answer/262507694" TargetMode="External"/><Relationship Id="rId4" Type="http://schemas.openxmlformats.org/officeDocument/2006/relationships/hyperlink" Target="http://www.wolframalpha.com/input/?i=(18111/2)x%5e4-90555x%5e3%2B(633885/2)x%5e2-452773x%2B217331+|x%3D5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noahsnail.com/2018/03/01/2018-03-01-%E5%8A%A8%E6%89%8B%E5%AD%A6%E6%B7%B1%E5%BA%A6%E5%AD%A6%E4%B9%A0(%E4%BA%8C)%E2%80%94%E2%80%94%E6%AC%A0%E6%8B%9F%E5%90%88%E5%92%8C%E8%BF%87%E6%8B%9F%E5%90%88/" TargetMode="External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-net.org/challenges/LSVRC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qizhixin.com/articles/2018-08-27-12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~karpathy/convnetjs/demo/regression.html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nny-yuan/extremely-simple/tree/master/nodejs-censor-wor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tutorials/image/mnist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.stanford.edu/~karpathy/convnetjs/demo/mnist.html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s.ryerson.ca/~aharley/vis/conv/flat.html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ymericdamien/TensorFlow-Examples/blob/master/examples/1_Introduction/basic_operations.py" TargetMode="External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deepcognition.ai/app/" TargetMode="External"/><Relationship Id="rId5" Type="http://schemas.openxmlformats.org/officeDocument/2006/relationships/image" Target="../media/image101.png"/><Relationship Id="rId4" Type="http://schemas.openxmlformats.org/officeDocument/2006/relationships/hyperlink" Target="https://en.wikipedia.org/wiki/Convolutional_neural_network#Common_libraries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whats-wrong-with-spectrograms-and-cnns-for-audio-processing-311377d7ccd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://www.image-net.org/challenges/LSVRC/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机器学习入门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有高中数学基础就能保证你学会训练网络的白话教程</a:t>
            </a:r>
            <a:endParaRPr lang="en-US" altLang="zh-CN" dirty="0" smtClean="0"/>
          </a:p>
          <a:p>
            <a:pPr algn="r"/>
            <a:r>
              <a:rPr lang="en-US" dirty="0" smtClean="0"/>
              <a:t>Kenny Yuan</a:t>
            </a:r>
            <a:endParaRPr lang="en-US" dirty="0"/>
          </a:p>
          <a:p>
            <a:pPr algn="r"/>
            <a:r>
              <a:rPr lang="en-US" altLang="zh-CN" dirty="0" smtClean="0">
                <a:hlinkClick r:id="rId3"/>
              </a:rPr>
              <a:t>kaining.yuan@intel.com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4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演示：反猜敏感词</a:t>
            </a:r>
            <a:r>
              <a:rPr lang="en-US" altLang="zh-CN" dirty="0" smtClean="0"/>
              <a:t>**</a:t>
            </a:r>
            <a:r>
              <a:rPr lang="zh-CN" altLang="en-US" dirty="0" smtClean="0"/>
              <a:t>的神经网络小程序</a:t>
            </a:r>
            <a:r>
              <a:rPr lang="en-US" altLang="zh-CN" dirty="0" smtClean="0"/>
              <a:t>(2)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8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0053"/>
            <a:ext cx="7053730" cy="512459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072846" y="1349829"/>
            <a:ext cx="3875314" cy="5281749"/>
            <a:chOff x="8072846" y="1349829"/>
            <a:chExt cx="3875314" cy="528174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3473" y="1464266"/>
              <a:ext cx="3661605" cy="5167312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072846" y="1349829"/>
              <a:ext cx="3875314" cy="528174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956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9657"/>
            <a:ext cx="10515600" cy="1855561"/>
          </a:xfrm>
        </p:spPr>
        <p:txBody>
          <a:bodyPr/>
          <a:lstStyle/>
          <a:p>
            <a:r>
              <a:rPr lang="zh-CN" altLang="en-US" dirty="0" smtClean="0"/>
              <a:t>有多大运算量？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都用什么硬件？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335" y="358752"/>
            <a:ext cx="6294274" cy="637966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968131"/>
            <a:ext cx="4378234" cy="3512139"/>
          </a:xfrm>
        </p:spPr>
        <p:txBody>
          <a:bodyPr/>
          <a:lstStyle/>
          <a:p>
            <a:r>
              <a:rPr lang="zh-CN" altLang="en-US" dirty="0" smtClean="0"/>
              <a:t>运算能力和错误率的关系</a:t>
            </a:r>
            <a:endParaRPr lang="en-US" altLang="zh-CN" dirty="0" smtClean="0"/>
          </a:p>
          <a:p>
            <a:r>
              <a:rPr lang="zh-CN" altLang="en-US" dirty="0" smtClean="0"/>
              <a:t>性能密度随时间的变化</a:t>
            </a:r>
            <a:endParaRPr lang="en-US" altLang="zh-CN" dirty="0" smtClean="0"/>
          </a:p>
          <a:p>
            <a:r>
              <a:rPr lang="zh-CN" altLang="en-US" dirty="0" smtClean="0"/>
              <a:t>制程能否跟上发展？</a:t>
            </a:r>
            <a:endParaRPr lang="en-US" altLang="zh-CN" dirty="0" smtClean="0"/>
          </a:p>
        </p:txBody>
      </p:sp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" b="7500"/>
          <a:stretch/>
        </p:blipFill>
        <p:spPr>
          <a:xfrm>
            <a:off x="678212" y="3732907"/>
            <a:ext cx="4820135" cy="286512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3673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鼻祖 </a:t>
            </a:r>
            <a:r>
              <a:rPr lang="en-US" dirty="0" err="1" smtClean="0"/>
              <a:t>AlexNet</a:t>
            </a:r>
            <a:r>
              <a:rPr lang="en-US" dirty="0" smtClean="0"/>
              <a:t> </a:t>
            </a:r>
            <a:r>
              <a:rPr lang="zh-CN" altLang="en-US" dirty="0" smtClean="0"/>
              <a:t>的</a:t>
            </a:r>
            <a:r>
              <a:rPr lang="zh-CN" altLang="en-US" dirty="0"/>
              <a:t>结构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The network achieved a top-5 error of 15.3%, more than 10.8 percentage points ahead of the runner 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256" y="2442082"/>
            <a:ext cx="8648979" cy="41154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71600" y="5317435"/>
            <a:ext cx="9263270" cy="1321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067784" y="5889115"/>
            <a:ext cx="8056432" cy="713678"/>
          </a:xfrm>
          <a:prstGeom prst="roundRect">
            <a:avLst>
              <a:gd name="adj" fmla="val 4329"/>
            </a:avLst>
          </a:prstGeom>
          <a:solidFill>
            <a:srgbClr val="0D0D0D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本来想多讲讲这个的 </a:t>
            </a:r>
            <a:r>
              <a:rPr lang="en-US" altLang="zh-CN" dirty="0" smtClean="0"/>
              <a:t>(3500</a:t>
            </a:r>
            <a:r>
              <a:rPr lang="zh-CN" altLang="en-US" dirty="0" smtClean="0"/>
              <a:t>万美元呢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，但是没来得及写，请参见</a:t>
            </a:r>
            <a:r>
              <a:rPr lang="en-US" altLang="zh-CN" dirty="0" smtClean="0">
                <a:hlinkClick r:id="rId4"/>
              </a:rPr>
              <a:t>1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5"/>
              </a:rPr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518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再次</a:t>
            </a:r>
            <a:r>
              <a:rPr lang="zh-CN" altLang="en-US" dirty="0" smtClean="0"/>
              <a:t>回归“理论”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毕竟</a:t>
            </a:r>
            <a:r>
              <a:rPr lang="en-US" dirty="0" smtClean="0"/>
              <a:t> </a:t>
            </a:r>
            <a:r>
              <a:rPr lang="en-US" dirty="0"/>
              <a:t>CNN</a:t>
            </a:r>
            <a:r>
              <a:rPr lang="zh-CN" altLang="en-US" dirty="0"/>
              <a:t>不是深度学习的全部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31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这页还是</a:t>
            </a:r>
            <a:r>
              <a:rPr lang="en-US" altLang="zh-CN" dirty="0" smtClean="0"/>
              <a:t>CNN</a:t>
            </a:r>
            <a:r>
              <a:rPr lang="zh-CN" altLang="en-US" dirty="0" smtClean="0"/>
              <a:t>的：为什么卷积核这么好用？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还是可以解释的，比如生物神经的类比，再比如下面这几条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稀疏交互 </a:t>
            </a:r>
            <a:r>
              <a:rPr lang="en-US" altLang="zh-CN" dirty="0" smtClean="0"/>
              <a:t>Sparse Interactions </a:t>
            </a:r>
            <a:r>
              <a:rPr lang="zh-CN" altLang="en-US" dirty="0" smtClean="0"/>
              <a:t>比全链接大幅减小运算量</a:t>
            </a:r>
            <a:endParaRPr lang="zh-CN" altLang="en-US" dirty="0"/>
          </a:p>
          <a:p>
            <a:pPr lvl="1"/>
            <a:r>
              <a:rPr lang="zh-CN" altLang="en-US" dirty="0"/>
              <a:t>参数</a:t>
            </a:r>
            <a:r>
              <a:rPr lang="zh-CN" altLang="en-US" dirty="0" smtClean="0"/>
              <a:t>共享 </a:t>
            </a:r>
            <a:r>
              <a:rPr lang="en-US" altLang="zh-CN" dirty="0" smtClean="0"/>
              <a:t>Parameter Sharing </a:t>
            </a:r>
            <a:r>
              <a:rPr lang="zh-CN" altLang="en-US" dirty="0" smtClean="0"/>
              <a:t>卷积核（的参数）要扫描输入的所有元素</a:t>
            </a:r>
            <a:endParaRPr lang="zh-CN" altLang="en-US" dirty="0"/>
          </a:p>
          <a:p>
            <a:pPr lvl="1"/>
            <a:r>
              <a:rPr lang="zh-CN" altLang="en-US" dirty="0"/>
              <a:t>等变</a:t>
            </a:r>
            <a:r>
              <a:rPr lang="zh-CN" altLang="en-US" dirty="0" smtClean="0"/>
              <a:t>表示 </a:t>
            </a:r>
            <a:r>
              <a:rPr lang="en-US" altLang="zh-CN" dirty="0" err="1" smtClean="0"/>
              <a:t>Equivariant</a:t>
            </a:r>
            <a:r>
              <a:rPr lang="en-US" altLang="zh-CN" smtClean="0"/>
              <a:t> Representation</a:t>
            </a:r>
            <a:endParaRPr lang="zh-CN" altLang="en-US" dirty="0"/>
          </a:p>
          <a:p>
            <a:pPr lvl="1"/>
            <a:endParaRPr lang="en-US" altLang="zh-CN" sz="1100" dirty="0" smtClean="0"/>
          </a:p>
          <a:p>
            <a:pPr marL="0" indent="0">
              <a:buNone/>
            </a:pPr>
            <a:r>
              <a:rPr lang="zh-CN" altLang="en-US" dirty="0" smtClean="0"/>
              <a:t>以上内容我就抄一下，详情参见</a:t>
            </a:r>
            <a:r>
              <a:rPr lang="zh-CN" altLang="en-US" dirty="0" smtClean="0">
                <a:hlinkClick r:id="rId2"/>
              </a:rPr>
              <a:t>此书</a:t>
            </a:r>
            <a:r>
              <a:rPr lang="zh-CN" altLang="en-US" dirty="0" smtClean="0"/>
              <a:t>的第</a:t>
            </a:r>
            <a:r>
              <a:rPr lang="en-US" altLang="zh-CN" dirty="0" smtClean="0"/>
              <a:t>9.2</a:t>
            </a:r>
            <a:r>
              <a:rPr lang="zh-CN" altLang="en-US" dirty="0" smtClean="0"/>
              <a:t>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84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深度学习为什么有效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以监督学习为例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样本数据量足够大，表现细微趋势和差异</a:t>
            </a:r>
            <a:endParaRPr lang="en-US" altLang="zh-CN" dirty="0" smtClean="0"/>
          </a:p>
          <a:p>
            <a:pPr lvl="1"/>
            <a:r>
              <a:rPr lang="zh-CN" altLang="en-US" dirty="0"/>
              <a:t>网络足够</a:t>
            </a:r>
            <a:r>
              <a:rPr lang="zh-CN" altLang="en-US" dirty="0" smtClean="0"/>
              <a:t>复杂，能够拟合这些样本数据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运算力足够强，使训练成为可能</a:t>
            </a:r>
            <a:endParaRPr lang="en-US" altLang="zh-CN" dirty="0" smtClean="0"/>
          </a:p>
          <a:p>
            <a:r>
              <a:rPr lang="zh-CN" altLang="en-US" dirty="0" smtClean="0"/>
              <a:t>以上只是对样本的拟合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但深度网络的泛化能力出乎意料地好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在海量样本中发现规律是一种解释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还需要更多解释（请自行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吧）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79" y="365125"/>
            <a:ext cx="4610465" cy="231566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421006" y="5324196"/>
            <a:ext cx="7349987" cy="1298698"/>
          </a:xfrm>
          <a:prstGeom prst="roundRect">
            <a:avLst>
              <a:gd name="adj" fmla="val 4329"/>
            </a:avLst>
          </a:prstGeom>
          <a:solidFill>
            <a:srgbClr val="0D0D0D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截至 </a:t>
            </a:r>
            <a:r>
              <a:rPr lang="en-US" altLang="zh-CN" dirty="0"/>
              <a:t>2016 </a:t>
            </a:r>
            <a:r>
              <a:rPr lang="zh-CN" altLang="en-US" dirty="0"/>
              <a:t>年，一个粗略的经验法则是，监督深度学习算法在每类给定约 </a:t>
            </a:r>
            <a:r>
              <a:rPr lang="en-US" altLang="zh-CN" dirty="0"/>
              <a:t>5000 </a:t>
            </a:r>
            <a:r>
              <a:rPr lang="zh-CN" altLang="en-US" dirty="0"/>
              <a:t>个标注样本情况下一般将达到可以接受的性能，当至少有 </a:t>
            </a:r>
            <a:r>
              <a:rPr lang="en-US" altLang="zh-CN" dirty="0"/>
              <a:t>1000 </a:t>
            </a:r>
            <a:r>
              <a:rPr lang="zh-CN" altLang="en-US" dirty="0"/>
              <a:t>万个标注样本的数据集用于训练时，它将达到或超过人类表现。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79" y="3205506"/>
            <a:ext cx="38385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2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247" y="3867714"/>
            <a:ext cx="7782753" cy="2990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深度学习为什么有效</a:t>
            </a:r>
            <a:r>
              <a:rPr lang="en-US" altLang="zh-CN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理论上，数据的维度越多，我们越是需要更多的样本数据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一维曲线需要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个样本，二维平面就需要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个，三维就需要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哪怕有些样本可以空缺，数据量仍然是指数增长的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维度为</a:t>
            </a:r>
            <a:r>
              <a:rPr lang="en-US" altLang="zh-CN" dirty="0" smtClean="0"/>
              <a:t>d</a:t>
            </a:r>
            <a:r>
              <a:rPr lang="zh-CN" altLang="en-US" dirty="0" smtClean="0"/>
              <a:t>，需要的样本值为</a:t>
            </a:r>
            <a:r>
              <a:rPr lang="en-US" altLang="zh-CN" dirty="0" smtClean="0"/>
              <a:t>v</a:t>
            </a:r>
            <a:r>
              <a:rPr lang="zh-CN" altLang="en-US" dirty="0" smtClean="0"/>
              <a:t>，最终需要</a:t>
            </a:r>
            <a:r>
              <a:rPr lang="en-US" altLang="zh-CN" dirty="0" smtClean="0"/>
              <a:t>O(</a:t>
            </a:r>
            <a:r>
              <a:rPr lang="en-US" altLang="zh-CN" dirty="0" err="1" smtClean="0"/>
              <a:t>v</a:t>
            </a:r>
            <a:r>
              <a:rPr lang="en-US" altLang="zh-CN" baseline="30000" dirty="0" err="1" smtClean="0"/>
              <a:t>d</a:t>
            </a:r>
            <a:r>
              <a:rPr lang="en-US" altLang="zh-CN" dirty="0" smtClean="0"/>
              <a:t>)</a:t>
            </a:r>
            <a:r>
              <a:rPr lang="zh-CN" altLang="en-US" dirty="0" smtClean="0"/>
              <a:t>个样本</a:t>
            </a:r>
            <a:endParaRPr lang="en-US" altLang="zh-CN" dirty="0" smtClean="0"/>
          </a:p>
          <a:p>
            <a:r>
              <a:rPr lang="zh-CN" altLang="en-US" dirty="0" smtClean="0"/>
              <a:t>如果没有那么多数据呢？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平滑先验不一定有效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少量样本再加上平均插值，无法表达真实样本的趋势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试想：将下图中的一维数据，再零星地配上几个二维的散点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DL</a:t>
            </a:r>
            <a:r>
              <a:rPr lang="zh-CN" altLang="en-US" dirty="0" smtClean="0"/>
              <a:t>有效性可（部分地）从数据量上得到验证</a:t>
            </a:r>
            <a:endParaRPr lang="en-US" altLang="zh-CN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数据重要还是算法重要？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这也是关于搜索引擎的天问</a:t>
            </a:r>
            <a:endParaRPr lang="en-US" altLang="zh-CN" dirty="0" smtClean="0"/>
          </a:p>
          <a:p>
            <a:r>
              <a:rPr lang="zh-CN" altLang="en-US" dirty="0" smtClean="0"/>
              <a:t>目前只能说都是“必要条件”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以后算法强了就未必了</a:t>
            </a:r>
            <a:endParaRPr lang="en-US" altLang="zh-CN" dirty="0" smtClean="0"/>
          </a:p>
          <a:p>
            <a:r>
              <a:rPr lang="zh-CN" altLang="en-US" dirty="0" smtClean="0"/>
              <a:t>数据增强：</a:t>
            </a:r>
            <a:r>
              <a:rPr lang="en-US" altLang="zh-CN" dirty="0" smtClean="0"/>
              <a:t>Enlarge Your Data</a:t>
            </a:r>
          </a:p>
          <a:p>
            <a:pPr lvl="1"/>
            <a:r>
              <a:rPr lang="zh-CN" altLang="en-US" dirty="0" smtClean="0"/>
              <a:t>毕竟不是哪行都有 </a:t>
            </a:r>
            <a:r>
              <a:rPr lang="en-US" altLang="zh-CN" dirty="0" smtClean="0"/>
              <a:t>ImageNet</a:t>
            </a:r>
          </a:p>
          <a:p>
            <a:pPr lvl="2"/>
            <a:r>
              <a:rPr lang="en-US" dirty="0" smtClean="0"/>
              <a:t>ImageNet </a:t>
            </a:r>
            <a:r>
              <a:rPr lang="zh-CN" altLang="en-US" dirty="0" smtClean="0"/>
              <a:t>做增强也有收益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具体怎么做数据增强呢？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平移、旋转、镜像、缩放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噪声、液化变形、局部遮挡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色彩、明暗、</a:t>
            </a:r>
            <a:r>
              <a:rPr lang="en-US" dirty="0" smtClean="0"/>
              <a:t>GAN</a:t>
            </a:r>
            <a:r>
              <a:rPr lang="zh-CN" altLang="en-US" dirty="0" smtClean="0"/>
              <a:t>生成</a:t>
            </a:r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514" y="2037805"/>
            <a:ext cx="6408306" cy="3801291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805620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为什么是现在？为什么过去没有深度学习？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51426"/>
          </a:xfrm>
        </p:spPr>
        <p:txBody>
          <a:bodyPr/>
          <a:lstStyle/>
          <a:p>
            <a:r>
              <a:rPr lang="zh-CN" altLang="en-US" dirty="0" smtClean="0"/>
              <a:t>商业上有需求，也就是说可以换成真金白银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现在就能直接化为金钱的，比如：代替人工劳动，改进当前算法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赌未来成为自然垄断者的，比如：自动驾驶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既有经济价值还可以挽救生命的，如保险公司对特定人群采取提前措施</a:t>
            </a:r>
            <a:endParaRPr lang="en-US" altLang="zh-CN" dirty="0" smtClean="0"/>
          </a:p>
          <a:p>
            <a:r>
              <a:rPr lang="zh-CN" altLang="en-US" dirty="0" smtClean="0"/>
              <a:t>算力的上涨使之终于变成了可能 </a:t>
            </a:r>
            <a:r>
              <a:rPr lang="en-US" altLang="zh-CN" dirty="0" smtClean="0"/>
              <a:t>(metaphor: Murphy's Law)</a:t>
            </a:r>
          </a:p>
          <a:p>
            <a:r>
              <a:rPr lang="zh-CN" altLang="en-US" dirty="0" smtClean="0"/>
              <a:t>大数据的生产也是最近不久的事情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40" y="4757243"/>
            <a:ext cx="8853119" cy="1554657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4" name="TextBox 3"/>
          <p:cNvSpPr txBox="1"/>
          <p:nvPr/>
        </p:nvSpPr>
        <p:spPr>
          <a:xfrm>
            <a:off x="3117668" y="6392092"/>
            <a:ext cx="5956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一个</a:t>
            </a:r>
            <a:r>
              <a:rPr lang="en-US" altLang="zh-CN" sz="1400" dirty="0" smtClean="0"/>
              <a:t>2012</a:t>
            </a:r>
            <a:r>
              <a:rPr lang="zh-CN" altLang="en-US" sz="1400" dirty="0" smtClean="0"/>
              <a:t>年的预测，今年是</a:t>
            </a:r>
            <a:r>
              <a:rPr lang="en-US" altLang="zh-CN" sz="1400" dirty="0" smtClean="0"/>
              <a:t>2018</a:t>
            </a:r>
            <a:r>
              <a:rPr lang="zh-CN" altLang="en-US" sz="1400" dirty="0" smtClean="0"/>
              <a:t>年，感觉准吗？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13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zh-CN" altLang="en-US" dirty="0" smtClean="0"/>
              <a:t>深度学习</a:t>
            </a:r>
            <a:r>
              <a:rPr lang="en-US" altLang="zh-CN" dirty="0" smtClean="0"/>
              <a:t>/</a:t>
            </a:r>
            <a:r>
              <a:rPr lang="zh-CN" altLang="en-US" dirty="0" smtClean="0"/>
              <a:t>机器学习</a:t>
            </a:r>
            <a:r>
              <a:rPr lang="en-US" altLang="zh-CN" dirty="0" smtClean="0"/>
              <a:t>/</a:t>
            </a:r>
            <a:r>
              <a:rPr lang="zh-CN" altLang="en-US" dirty="0" smtClean="0"/>
              <a:t>人工智能的批判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86646" cy="4351338"/>
          </a:xfrm>
        </p:spPr>
        <p:txBody>
          <a:bodyPr>
            <a:normAutofit/>
          </a:bodyPr>
          <a:lstStyle/>
          <a:p>
            <a:pPr algn="just"/>
            <a:r>
              <a:rPr lang="zh-CN" altLang="en-US" sz="2000" dirty="0" smtClean="0"/>
              <a:t>为显公正，不放点批判怎么能行</a:t>
            </a:r>
            <a:endParaRPr lang="en-US" altLang="zh-CN" sz="2000" dirty="0">
              <a:hlinkClick r:id="rId2"/>
            </a:endParaRPr>
          </a:p>
          <a:p>
            <a:pPr lvl="1"/>
            <a:r>
              <a:rPr lang="zh-CN" altLang="en-US" sz="1600" dirty="0" smtClean="0">
                <a:hlinkClick r:id="rId2"/>
              </a:rPr>
              <a:t>朱</a:t>
            </a:r>
            <a:r>
              <a:rPr lang="zh-CN" altLang="en-US" sz="1600" dirty="0">
                <a:hlinkClick r:id="rId2"/>
              </a:rPr>
              <a:t>松</a:t>
            </a:r>
            <a:r>
              <a:rPr lang="zh-CN" altLang="en-US" sz="1600" dirty="0" smtClean="0">
                <a:hlinkClick r:id="rId2"/>
              </a:rPr>
              <a:t>纯</a:t>
            </a:r>
            <a:r>
              <a:rPr lang="en-US" altLang="zh-CN" sz="1600" dirty="0" smtClean="0">
                <a:hlinkClick r:id="rId2"/>
              </a:rPr>
              <a:t>《</a:t>
            </a:r>
            <a:r>
              <a:rPr lang="zh-CN" altLang="en-US" sz="1600" dirty="0">
                <a:hlinkClick r:id="rId2"/>
              </a:rPr>
              <a:t>浅谈人工智能：现状、任务、构架与统一</a:t>
            </a:r>
            <a:r>
              <a:rPr lang="en-US" altLang="zh-CN" sz="1600" dirty="0" smtClean="0">
                <a:hlinkClick r:id="rId2"/>
              </a:rPr>
              <a:t>》</a:t>
            </a:r>
            <a:endParaRPr lang="en-US" altLang="zh-CN" sz="1600" dirty="0" smtClean="0"/>
          </a:p>
          <a:p>
            <a:pPr lvl="1"/>
            <a:r>
              <a:rPr lang="zh-CN" altLang="en-US" sz="1600" dirty="0">
                <a:hlinkClick r:id="rId3"/>
              </a:rPr>
              <a:t>周志</a:t>
            </a:r>
            <a:r>
              <a:rPr lang="zh-CN" altLang="en-US" sz="1600" dirty="0" smtClean="0">
                <a:hlinkClick r:id="rId3"/>
              </a:rPr>
              <a:t>华</a:t>
            </a:r>
            <a:r>
              <a:rPr lang="en-US" altLang="zh-CN" sz="1600" dirty="0" smtClean="0">
                <a:hlinkClick r:id="rId3"/>
              </a:rPr>
              <a:t>《</a:t>
            </a:r>
            <a:r>
              <a:rPr lang="zh-CN" altLang="en-US" sz="1600" dirty="0" smtClean="0">
                <a:hlinkClick r:id="rId3"/>
              </a:rPr>
              <a:t>深度</a:t>
            </a:r>
            <a:r>
              <a:rPr lang="zh-CN" altLang="en-US" sz="1600" dirty="0">
                <a:hlinkClick r:id="rId3"/>
              </a:rPr>
              <a:t>学习很有用，但过度追捧就有</a:t>
            </a:r>
            <a:r>
              <a:rPr lang="zh-CN" altLang="en-US" sz="1600" dirty="0" smtClean="0">
                <a:hlinkClick r:id="rId3"/>
              </a:rPr>
              <a:t>危险了</a:t>
            </a:r>
            <a:r>
              <a:rPr lang="en-US" altLang="zh-CN" sz="1600" dirty="0" smtClean="0">
                <a:hlinkClick r:id="rId3"/>
              </a:rPr>
              <a:t>》</a:t>
            </a:r>
            <a:endParaRPr lang="en-US" altLang="zh-CN" sz="1600" dirty="0" smtClean="0"/>
          </a:p>
          <a:p>
            <a:pPr lvl="1"/>
            <a:r>
              <a:rPr lang="en-US" altLang="zh-CN" sz="1600" dirty="0">
                <a:hlinkClick r:id="rId4"/>
              </a:rPr>
              <a:t>ICML </a:t>
            </a:r>
            <a:r>
              <a:rPr lang="en-US" altLang="zh-CN" sz="1600" dirty="0" smtClean="0">
                <a:hlinkClick r:id="rId4"/>
              </a:rPr>
              <a:t>2018</a:t>
            </a:r>
            <a:r>
              <a:rPr lang="zh-CN" altLang="en-US" sz="1600" dirty="0" smtClean="0">
                <a:hlinkClick r:id="rId4"/>
              </a:rPr>
              <a:t>：滥用名词、滥用数学、无端推测</a:t>
            </a:r>
            <a:endParaRPr lang="en-US" altLang="zh-CN" sz="1600" dirty="0" smtClean="0"/>
          </a:p>
          <a:p>
            <a:endParaRPr lang="en-US" sz="2000" dirty="0"/>
          </a:p>
        </p:txBody>
      </p:sp>
      <p:pic>
        <p:nvPicPr>
          <p:cNvPr id="4" name="Picture 3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1267" y="1690688"/>
            <a:ext cx="6810103" cy="5067983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9205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批判完了来说几句好听的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Yann </a:t>
            </a:r>
            <a:r>
              <a:rPr lang="en-US" dirty="0" err="1" smtClean="0"/>
              <a:t>LeCun</a:t>
            </a:r>
            <a:r>
              <a:rPr lang="en-US" dirty="0" smtClean="0"/>
              <a:t>: </a:t>
            </a:r>
            <a:r>
              <a:rPr lang="zh-CN" altLang="en-US" dirty="0" smtClean="0"/>
              <a:t>深度</a:t>
            </a:r>
            <a:r>
              <a:rPr lang="zh-CN" altLang="en-US" dirty="0"/>
              <a:t>网络优雅又</a:t>
            </a:r>
            <a:r>
              <a:rPr lang="zh-CN" altLang="en-US" dirty="0" smtClean="0"/>
              <a:t>闪耀 </a:t>
            </a:r>
            <a:r>
              <a:rPr lang="en-US" altLang="zh-CN" baseline="30000" dirty="0" smtClean="0">
                <a:hlinkClick r:id="rId3"/>
              </a:rPr>
              <a:t>URL</a:t>
            </a:r>
            <a:endParaRPr lang="en-US" altLang="zh-CN" baseline="30000" dirty="0" smtClean="0"/>
          </a:p>
          <a:p>
            <a:r>
              <a:rPr lang="en-US" dirty="0"/>
              <a:t>David </a:t>
            </a:r>
            <a:r>
              <a:rPr lang="en-US" dirty="0" smtClean="0"/>
              <a:t>Patterson: </a:t>
            </a:r>
            <a:r>
              <a:rPr lang="zh-CN" altLang="en-US" dirty="0"/>
              <a:t>神经专用架构才是</a:t>
            </a:r>
            <a:r>
              <a:rPr lang="zh-CN" altLang="en-US" dirty="0" smtClean="0"/>
              <a:t>未来 </a:t>
            </a:r>
            <a:r>
              <a:rPr lang="en-US" altLang="zh-CN" baseline="30000" dirty="0" smtClean="0">
                <a:hlinkClick r:id="rId4"/>
              </a:rPr>
              <a:t>URL</a:t>
            </a:r>
            <a:endParaRPr lang="en-US" altLang="zh-CN" baseline="30000" dirty="0" smtClean="0"/>
          </a:p>
          <a:p>
            <a:r>
              <a:rPr lang="zh-CN" altLang="en-US" dirty="0" smtClean="0"/>
              <a:t>不，机器学习并不是统计学</a:t>
            </a:r>
            <a:r>
              <a:rPr lang="en-US" altLang="zh-CN" dirty="0" smtClean="0"/>
              <a:t> </a:t>
            </a:r>
            <a:r>
              <a:rPr lang="en-US" altLang="zh-CN" baseline="30000" dirty="0" smtClean="0">
                <a:hlinkClick r:id="rId5"/>
              </a:rPr>
              <a:t>URL</a:t>
            </a:r>
            <a:endParaRPr lang="en-US" altLang="zh-CN" baseline="30000" dirty="0" smtClean="0"/>
          </a:p>
          <a:p>
            <a:endParaRPr lang="en-US" dirty="0" smtClean="0"/>
          </a:p>
          <a:p>
            <a:r>
              <a:rPr lang="zh-CN" altLang="en-US" dirty="0" smtClean="0"/>
              <a:t>好内容还有很多</a:t>
            </a:r>
            <a:r>
              <a:rPr lang="zh-CN" altLang="en-US" baseline="30000" dirty="0" smtClean="0">
                <a:hlinkClick r:id="rId6"/>
              </a:rPr>
              <a:t>例</a:t>
            </a:r>
            <a:r>
              <a:rPr lang="zh-CN" altLang="en-US" dirty="0" smtClean="0"/>
              <a:t>，但是</a:t>
            </a:r>
            <a:r>
              <a:rPr lang="en-US" altLang="zh-CN" dirty="0" smtClean="0"/>
              <a:t>PPT</a:t>
            </a:r>
            <a:r>
              <a:rPr lang="zh-CN" altLang="en-US" dirty="0" smtClean="0"/>
              <a:t>专家说了，一般就只放三条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142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演示：反猜敏感词</a:t>
            </a:r>
            <a:r>
              <a:rPr lang="en-US" altLang="zh-CN" dirty="0" smtClean="0"/>
              <a:t>**</a:t>
            </a:r>
            <a:r>
              <a:rPr lang="zh-CN" altLang="en-US" dirty="0" smtClean="0"/>
              <a:t>的神经网络小程序</a:t>
            </a:r>
            <a:r>
              <a:rPr lang="en-US" altLang="zh-CN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这个小程序里存在的问题</a:t>
            </a:r>
            <a:endParaRPr lang="en-US" altLang="zh-CN" dirty="0" smtClean="0"/>
          </a:p>
          <a:p>
            <a:pPr lvl="1"/>
            <a:r>
              <a:rPr lang="zh-CN" altLang="en-US" dirty="0"/>
              <a:t>能预测的敏感词种类</a:t>
            </a:r>
            <a:r>
              <a:rPr lang="zh-CN" altLang="en-US" dirty="0" smtClean="0"/>
              <a:t>有限，不能预测出“没见过”的敏感词</a:t>
            </a:r>
            <a:endParaRPr lang="en-US" altLang="zh-CN" dirty="0"/>
          </a:p>
          <a:p>
            <a:pPr lvl="1"/>
            <a:r>
              <a:rPr lang="zh-CN" altLang="en-US" dirty="0" smtClean="0"/>
              <a:t>在遇到“没见过”类似模式的全新敏感词时，预测能力会很差</a:t>
            </a:r>
            <a:endParaRPr lang="en-US" altLang="zh-CN" dirty="0" smtClean="0"/>
          </a:p>
          <a:p>
            <a:pPr lvl="1">
              <a:spcAft>
                <a:spcPts val="600"/>
              </a:spcAft>
            </a:pPr>
            <a:r>
              <a:rPr lang="zh-CN" altLang="en-US" dirty="0" smtClean="0"/>
              <a:t>会过于执着地只按训练中见过的敏感词模式来预测</a:t>
            </a:r>
            <a:endParaRPr lang="en-US" altLang="zh-CN" dirty="0" smtClean="0"/>
          </a:p>
          <a:p>
            <a:r>
              <a:rPr lang="zh-CN" altLang="en-US" dirty="0" smtClean="0"/>
              <a:t>这些问题是机器学习共有的么？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很遗憾，是的。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监督学习的训练集选取问题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泛化 </a:t>
            </a:r>
            <a:r>
              <a:rPr lang="en-US" altLang="zh-CN" dirty="0" smtClean="0"/>
              <a:t>(</a:t>
            </a:r>
            <a:r>
              <a:rPr lang="en-US" dirty="0"/>
              <a:t>generalization</a:t>
            </a:r>
            <a:r>
              <a:rPr lang="en-US" altLang="zh-CN" dirty="0" smtClean="0"/>
              <a:t>) </a:t>
            </a:r>
            <a:r>
              <a:rPr lang="zh-CN" altLang="en-US" dirty="0" smtClean="0"/>
              <a:t>能力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过拟合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overfit</a:t>
            </a:r>
            <a:r>
              <a:rPr lang="en-US" altLang="zh-CN" dirty="0" smtClean="0"/>
              <a:t>) </a:t>
            </a:r>
            <a:r>
              <a:rPr lang="zh-CN" altLang="en-US" dirty="0" smtClean="0"/>
              <a:t>问题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8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6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机器学习能做什么？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大家都应该都听说过，比如：医疗、建筑、农林、金融、新闻</a:t>
            </a:r>
            <a:r>
              <a:rPr lang="en-US" altLang="zh-CN" dirty="0" smtClean="0"/>
              <a:t>……</a:t>
            </a:r>
          </a:p>
          <a:p>
            <a:pPr lvl="1"/>
            <a:r>
              <a:rPr lang="zh-CN" altLang="en-US" dirty="0" smtClean="0"/>
              <a:t>上面只是一些大类（还不全）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如果都列上，这页就得填满了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有些用法可能你都不知道（或没注意）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有些推销电话已经是</a:t>
            </a:r>
            <a:r>
              <a:rPr lang="en-US" altLang="zh-CN" dirty="0" smtClean="0"/>
              <a:t>AI</a:t>
            </a:r>
            <a:r>
              <a:rPr lang="zh-CN" altLang="en-US" dirty="0" smtClean="0"/>
              <a:t>在打了，语音听起来很真实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 </a:t>
            </a:r>
            <a:r>
              <a:rPr lang="en-US" dirty="0" smtClean="0"/>
              <a:t>Windows 7 </a:t>
            </a:r>
            <a:r>
              <a:rPr lang="zh-CN" altLang="en-US" dirty="0" smtClean="0"/>
              <a:t>开始就使用机器学习来帮你预加载程序了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随便找个行业</a:t>
            </a:r>
            <a:r>
              <a:rPr lang="en-US" altLang="zh-CN" dirty="0" smtClean="0"/>
              <a:t>/</a:t>
            </a:r>
            <a:r>
              <a:rPr lang="zh-CN" altLang="en-US" dirty="0" smtClean="0"/>
              <a:t>场景，基本上都能找到结合点</a:t>
            </a:r>
            <a:endParaRPr lang="en-US" altLang="zh-CN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685" y="2760267"/>
            <a:ext cx="2281954" cy="3416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87685" y="6192999"/>
            <a:ext cx="228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AI</a:t>
            </a:r>
            <a:r>
              <a:rPr lang="zh-CN" altLang="en-US" sz="1400" dirty="0" smtClean="0"/>
              <a:t>音箱，党建特供版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4355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机器学习能做什么？</a:t>
            </a:r>
            <a:r>
              <a:rPr lang="en-US" altLang="zh-CN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936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本入门教程未涉及的内容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迁移</a:t>
            </a:r>
            <a:r>
              <a:rPr lang="zh-CN" altLang="en-US" dirty="0" smtClean="0"/>
              <a:t>学习 </a:t>
            </a:r>
            <a:r>
              <a:rPr lang="en-US" altLang="zh-CN" dirty="0" smtClean="0"/>
              <a:t>—— </a:t>
            </a:r>
            <a:r>
              <a:rPr lang="zh-CN" altLang="en-US" dirty="0" smtClean="0"/>
              <a:t>犹豫是不是</a:t>
            </a:r>
            <a:r>
              <a:rPr lang="zh-CN" altLang="en-US" dirty="0"/>
              <a:t>应该加进来呢</a:t>
            </a:r>
            <a:r>
              <a:rPr lang="zh-CN" altLang="en-US" dirty="0" smtClean="0"/>
              <a:t>？</a:t>
            </a:r>
            <a:endParaRPr lang="en-US" dirty="0"/>
          </a:p>
          <a:p>
            <a:r>
              <a:rPr lang="zh-CN" altLang="en-US" dirty="0" smtClean="0"/>
              <a:t>非监督学习</a:t>
            </a:r>
            <a:endParaRPr lang="en-US" altLang="zh-CN" dirty="0" smtClean="0"/>
          </a:p>
          <a:p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传统机器学习</a:t>
            </a:r>
            <a:endParaRPr lang="en-US" altLang="zh-CN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强化学习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文本处理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语音识别</a:t>
            </a:r>
            <a:endParaRPr lang="en-US" altLang="zh-CN" sz="2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优化技术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最新动向</a:t>
            </a:r>
            <a:endParaRPr lang="en-US" altLang="zh-CN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理论解释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……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732" y="2516777"/>
            <a:ext cx="8164679" cy="40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本入门教程未涉及的</a:t>
            </a:r>
            <a:r>
              <a:rPr lang="zh-CN" altLang="en-US" dirty="0" smtClean="0"/>
              <a:t>内容</a:t>
            </a:r>
            <a:r>
              <a:rPr lang="en-US" altLang="zh-CN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 smtClean="0"/>
              <a:t>RNN </a:t>
            </a:r>
            <a:r>
              <a:rPr lang="zh-CN" altLang="en-US" dirty="0" smtClean="0"/>
              <a:t>循环神经网络</a:t>
            </a:r>
            <a:endParaRPr lang="en-US" dirty="0" smtClean="0"/>
          </a:p>
          <a:p>
            <a:r>
              <a:rPr lang="en-US" dirty="0" smtClean="0"/>
              <a:t>LSTM </a:t>
            </a:r>
            <a:r>
              <a:rPr lang="zh-CN" altLang="en-US" dirty="0" smtClean="0"/>
              <a:t>长短时记忆</a:t>
            </a:r>
            <a:endParaRPr lang="en-US" dirty="0" smtClean="0"/>
          </a:p>
          <a:p>
            <a:r>
              <a:rPr lang="en-US" dirty="0" smtClean="0"/>
              <a:t>FCN </a:t>
            </a:r>
            <a:r>
              <a:rPr lang="zh-CN" altLang="en-US" dirty="0" smtClean="0"/>
              <a:t>全卷积网络</a:t>
            </a:r>
            <a:endParaRPr lang="en-US" altLang="zh-CN" dirty="0" smtClean="0"/>
          </a:p>
          <a:p>
            <a:r>
              <a:rPr lang="en-US" altLang="zh-CN" dirty="0" smtClean="0"/>
              <a:t>SNN </a:t>
            </a:r>
            <a:r>
              <a:rPr lang="zh-CN" altLang="en-US" dirty="0" smtClean="0"/>
              <a:t>脉冲神经网络</a:t>
            </a:r>
            <a:endParaRPr lang="en-US" altLang="zh-CN" dirty="0" smtClean="0"/>
          </a:p>
          <a:p>
            <a:r>
              <a:rPr lang="en-US" altLang="zh-CN" dirty="0" smtClean="0"/>
              <a:t>DNN </a:t>
            </a:r>
            <a:r>
              <a:rPr lang="zh-CN" altLang="en-US" dirty="0" smtClean="0"/>
              <a:t>深度神经网络</a:t>
            </a:r>
            <a:endParaRPr lang="en-US" altLang="zh-CN" dirty="0" smtClean="0"/>
          </a:p>
          <a:p>
            <a:r>
              <a:rPr lang="en-US" altLang="zh-CN" dirty="0" smtClean="0"/>
              <a:t>GAN </a:t>
            </a:r>
            <a:r>
              <a:rPr lang="zh-CN" altLang="en-US" dirty="0" smtClean="0"/>
              <a:t>生成对抗网络</a:t>
            </a:r>
            <a:endParaRPr lang="en-US" altLang="zh-CN" dirty="0" smtClean="0"/>
          </a:p>
          <a:p>
            <a:r>
              <a:rPr lang="en-US" altLang="zh-CN" dirty="0" smtClean="0"/>
              <a:t>NLP </a:t>
            </a:r>
            <a:r>
              <a:rPr lang="zh-CN" altLang="en-US" dirty="0" smtClean="0"/>
              <a:t>自然语言处理</a:t>
            </a:r>
            <a:endParaRPr lang="en-US" altLang="zh-CN" dirty="0" smtClean="0"/>
          </a:p>
          <a:p>
            <a:r>
              <a:rPr lang="en-US" altLang="zh-CN" dirty="0" smtClean="0"/>
              <a:t>SVM </a:t>
            </a:r>
            <a:r>
              <a:rPr lang="zh-CN" altLang="en-US" dirty="0" smtClean="0"/>
              <a:t>支持向量机</a:t>
            </a:r>
            <a:endParaRPr lang="en-US" altLang="zh-CN" dirty="0" smtClean="0"/>
          </a:p>
          <a:p>
            <a:r>
              <a:rPr lang="en-US" altLang="zh-CN" dirty="0" smtClean="0"/>
              <a:t>RCNN </a:t>
            </a:r>
            <a:r>
              <a:rPr lang="en-US" altLang="zh-CN" baseline="30000" dirty="0" smtClean="0"/>
              <a:t>Region-based CNN</a:t>
            </a:r>
            <a:endParaRPr lang="en-US" altLang="zh-CN" baseline="30000" dirty="0"/>
          </a:p>
          <a:p>
            <a:r>
              <a:rPr lang="en-US" altLang="zh-CN" dirty="0" smtClean="0"/>
              <a:t>YOLO </a:t>
            </a:r>
            <a:r>
              <a:rPr lang="en-US" altLang="zh-CN" baseline="30000" dirty="0" smtClean="0"/>
              <a:t>You Only Look Once</a:t>
            </a:r>
          </a:p>
          <a:p>
            <a:r>
              <a:rPr lang="en-US" altLang="zh-CN" dirty="0"/>
              <a:t>SSD </a:t>
            </a:r>
            <a:r>
              <a:rPr lang="en-US" altLang="zh-CN" baseline="30000" dirty="0"/>
              <a:t>Single Shot </a:t>
            </a:r>
            <a:r>
              <a:rPr lang="en-US" altLang="zh-CN" baseline="30000" dirty="0" smtClean="0"/>
              <a:t>Multi-Box Detector</a:t>
            </a:r>
          </a:p>
          <a:p>
            <a:r>
              <a:rPr lang="zh-CN" altLang="en-US" dirty="0" smtClean="0"/>
              <a:t>模型压缩 </a:t>
            </a:r>
            <a:r>
              <a:rPr lang="en-US" altLang="zh-CN" dirty="0" smtClean="0"/>
              <a:t>Model Compression</a:t>
            </a:r>
            <a:endParaRPr lang="en-US" altLang="zh-CN" dirty="0"/>
          </a:p>
          <a:p>
            <a:r>
              <a:rPr lang="en-US" altLang="zh-CN" dirty="0"/>
              <a:t>Local Response Normalization</a:t>
            </a:r>
          </a:p>
          <a:p>
            <a:r>
              <a:rPr lang="en-US" altLang="zh-CN" dirty="0" smtClean="0"/>
              <a:t>Batch Normalization </a:t>
            </a:r>
            <a:r>
              <a:rPr lang="zh-CN" altLang="en-US" dirty="0" smtClean="0"/>
              <a:t>批标准化</a:t>
            </a:r>
            <a:endParaRPr lang="en-US" altLang="zh-CN" dirty="0" smtClean="0"/>
          </a:p>
          <a:p>
            <a:pPr>
              <a:spcBef>
                <a:spcPts val="1800"/>
              </a:spcBef>
            </a:pPr>
            <a:r>
              <a:rPr lang="en-US" sz="1800" dirty="0"/>
              <a:t> I am running out of things to </a:t>
            </a:r>
            <a:r>
              <a:rPr lang="en-US" sz="1800" dirty="0" smtClean="0"/>
              <a:t>say... </a:t>
            </a:r>
            <a:r>
              <a:rPr lang="en-US" sz="1800" dirty="0"/>
              <a:t>Are you ready?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644697" y="5976205"/>
            <a:ext cx="6902605" cy="713678"/>
          </a:xfrm>
          <a:prstGeom prst="roundRect">
            <a:avLst>
              <a:gd name="adj" fmla="val 4329"/>
            </a:avLst>
          </a:prstGeom>
          <a:solidFill>
            <a:srgbClr val="0D0D0D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多摆几个大名词显得很是高深的样子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08" y="4257153"/>
            <a:ext cx="2580781" cy="25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4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假如非要挑出来一个讲讲呢？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比如我们挑个简单的：</a:t>
            </a:r>
            <a:r>
              <a:rPr lang="en-US" altLang="zh-CN" dirty="0" smtClean="0"/>
              <a:t>Batch Normalization </a:t>
            </a:r>
            <a:r>
              <a:rPr lang="zh-CN" altLang="en-US" dirty="0" smtClean="0"/>
              <a:t>批标准化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它还不是一个大技术类别，而只是</a:t>
            </a:r>
            <a:r>
              <a:rPr lang="en-US" altLang="zh-CN" dirty="0" smtClean="0"/>
              <a:t> CNN </a:t>
            </a:r>
            <a:r>
              <a:rPr lang="zh-CN" altLang="en-US" dirty="0" smtClean="0"/>
              <a:t>中对输入进行处理的一个方法</a:t>
            </a:r>
            <a:endParaRPr lang="en-US" altLang="zh-CN" dirty="0" smtClean="0"/>
          </a:p>
          <a:p>
            <a:r>
              <a:rPr lang="zh-CN" altLang="en-US" dirty="0" smtClean="0"/>
              <a:t>要讲清楚它，需要先讲清楚白化</a:t>
            </a:r>
            <a:r>
              <a:rPr lang="en-US" altLang="zh-CN" dirty="0" smtClean="0"/>
              <a:t> Whitening</a:t>
            </a:r>
            <a:r>
              <a:rPr lang="zh-CN" altLang="en-US" dirty="0" smtClean="0"/>
              <a:t>，以图像输入为例</a:t>
            </a:r>
            <a:endParaRPr lang="en-US" dirty="0" smtClean="0"/>
          </a:p>
          <a:p>
            <a:pPr lvl="1"/>
            <a:r>
              <a:rPr lang="zh-CN" altLang="en-US" dirty="0" smtClean="0"/>
              <a:t>输入噪声</a:t>
            </a:r>
            <a:r>
              <a:rPr lang="zh-CN" altLang="en-US" dirty="0"/>
              <a:t>会逐层传播直至损失函数，然后反向传播回网络参数</a:t>
            </a:r>
            <a:endParaRPr lang="en-US" altLang="zh-CN" dirty="0"/>
          </a:p>
          <a:p>
            <a:pPr lvl="1"/>
            <a:r>
              <a:rPr lang="zh-CN" altLang="en-US" dirty="0" smtClean="0"/>
              <a:t>输入是有很大冗余的：因为相邻</a:t>
            </a:r>
            <a:r>
              <a:rPr lang="zh-CN" altLang="en-US" dirty="0"/>
              <a:t>像素之间具有很强的</a:t>
            </a:r>
            <a:r>
              <a:rPr lang="zh-CN" altLang="en-US" dirty="0" smtClean="0"/>
              <a:t>相关性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白化就是要降低</a:t>
            </a:r>
            <a:r>
              <a:rPr lang="zh-CN" altLang="en-US" dirty="0"/>
              <a:t>输入的冗余</a:t>
            </a:r>
            <a:r>
              <a:rPr lang="zh-CN" altLang="en-US" dirty="0" smtClean="0"/>
              <a:t>性。我们希望输入</a:t>
            </a:r>
            <a:r>
              <a:rPr lang="zh-CN" altLang="en-US" dirty="0"/>
              <a:t>具有如下</a:t>
            </a:r>
            <a:r>
              <a:rPr lang="zh-CN" altLang="en-US" dirty="0" smtClean="0"/>
              <a:t>性质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特征</a:t>
            </a:r>
            <a:r>
              <a:rPr lang="zh-CN" altLang="en-US" dirty="0"/>
              <a:t>之间相关性</a:t>
            </a:r>
            <a:r>
              <a:rPr lang="zh-CN" altLang="en-US" dirty="0" smtClean="0"/>
              <a:t>较低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所有</a:t>
            </a:r>
            <a:r>
              <a:rPr lang="zh-CN" altLang="en-US" dirty="0"/>
              <a:t>特征具有相同的</a:t>
            </a:r>
            <a:r>
              <a:rPr lang="zh-CN" altLang="en-US" dirty="0" smtClean="0"/>
              <a:t>方差</a:t>
            </a:r>
            <a:endParaRPr lang="en-US" altLang="zh-CN" dirty="0" smtClean="0"/>
          </a:p>
          <a:p>
            <a:r>
              <a:rPr lang="zh-CN" altLang="en-US" dirty="0" smtClean="0"/>
              <a:t>要讲清楚白化，需要先讲清楚</a:t>
            </a:r>
            <a:r>
              <a:rPr lang="en-US" altLang="zh-CN" dirty="0" smtClean="0"/>
              <a:t>PCA </a:t>
            </a:r>
            <a:r>
              <a:rPr lang="en-US" altLang="zh-CN" dirty="0"/>
              <a:t>(Principal C</a:t>
            </a:r>
            <a:r>
              <a:rPr lang="en-US" altLang="zh-CN" dirty="0" smtClean="0"/>
              <a:t>omponent Analysis)</a:t>
            </a:r>
          </a:p>
          <a:p>
            <a:pPr lvl="1"/>
            <a:r>
              <a:rPr lang="zh-CN" altLang="en-US" dirty="0" smtClean="0"/>
              <a:t>从而也就需要先讲清楚</a:t>
            </a:r>
            <a:r>
              <a:rPr lang="zh-CN" altLang="en-US" dirty="0" smtClean="0">
                <a:hlinkClick r:id="rId3"/>
              </a:rPr>
              <a:t>协方差</a:t>
            </a:r>
            <a:r>
              <a:rPr lang="en-US" altLang="zh-CN" dirty="0" smtClean="0"/>
              <a:t> (Covariance)……</a:t>
            </a:r>
            <a:r>
              <a:rPr lang="zh-CN" altLang="en-US" dirty="0" smtClean="0"/>
              <a:t>然后还有</a:t>
            </a:r>
            <a:r>
              <a:rPr lang="en-US" altLang="zh-CN" dirty="0" smtClean="0">
                <a:hlinkClick r:id="rId4"/>
              </a:rPr>
              <a:t>ZCA</a:t>
            </a:r>
            <a:r>
              <a:rPr lang="en-US" altLang="zh-CN" dirty="0" smtClean="0"/>
              <a:t>……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644697" y="5976205"/>
            <a:ext cx="6902605" cy="713678"/>
          </a:xfrm>
          <a:prstGeom prst="roundRect">
            <a:avLst>
              <a:gd name="adj" fmla="val 4329"/>
            </a:avLst>
          </a:prstGeom>
          <a:solidFill>
            <a:srgbClr val="0D0D0D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所以你看，有很多东西真的来不及讲清楚的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31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不过既然说到了，我们就来看看什么效果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看看总是可以的</a:t>
            </a:r>
            <a:endParaRPr lang="en-US" altLang="zh-CN" dirty="0" smtClean="0"/>
          </a:p>
          <a:p>
            <a:r>
              <a:rPr lang="zh-CN" altLang="en-US" dirty="0" smtClean="0"/>
              <a:t>下图是某种 </a:t>
            </a:r>
            <a:r>
              <a:rPr lang="en-US" altLang="zh-CN" dirty="0" smtClean="0"/>
              <a:t>ZCA </a:t>
            </a:r>
            <a:r>
              <a:rPr lang="zh-CN" altLang="en-US" dirty="0" smtClean="0"/>
              <a:t>处理：</a:t>
            </a:r>
            <a:r>
              <a:rPr lang="en-US" altLang="zh-CN" dirty="0" smtClean="0"/>
              <a:t>Before &amp; After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411" y="3032713"/>
            <a:ext cx="3302752" cy="3277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89" y="3032713"/>
            <a:ext cx="3302752" cy="327734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216821" y="4346276"/>
            <a:ext cx="962309" cy="65021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5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344" y="90462"/>
            <a:ext cx="4089652" cy="4089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几句寄语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我最烦译者写序、作者寄语</a:t>
            </a:r>
            <a:endParaRPr lang="en-US" altLang="zh-CN" dirty="0" smtClean="0"/>
          </a:p>
          <a:p>
            <a:r>
              <a:rPr lang="zh-CN" altLang="en-US" dirty="0" smtClean="0"/>
              <a:t>但轮到了还要说几句（虚伪</a:t>
            </a:r>
            <a:r>
              <a:rPr lang="en-US" altLang="zh-CN" dirty="0" smtClean="0"/>
              <a:t>.jpg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那就说几句绝对有用的吧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本入门教程真的只是“入门”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学完后去看最新业界动态，多半会晕菜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它可以帮你概念入门，也可以帮你简单上手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友情提示：只讲了监督学习的</a:t>
            </a:r>
            <a:r>
              <a:rPr lang="en-US" altLang="zh-CN" dirty="0" smtClean="0"/>
              <a:t>CNN</a:t>
            </a:r>
            <a:r>
              <a:rPr lang="zh-CN" altLang="en-US" dirty="0" smtClean="0"/>
              <a:t>（还不全），但机器学习远不止于此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我们经常会说：“一个想要的输出数据是已知输入的函数”，这在数学上肯定是成立的。但当这函数复杂到一定程度之后（比如：从两幅简笔画生成</a:t>
            </a:r>
            <a:r>
              <a:rPr lang="en-US" altLang="zh-CN" dirty="0" smtClean="0"/>
              <a:t>4K</a:t>
            </a:r>
            <a:r>
              <a:rPr lang="zh-CN" altLang="en-US" dirty="0" smtClean="0"/>
              <a:t>视频），不用想也知道它不可能手工求出来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机器学习就是在帮你求出这个巨大的复杂函数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8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重看开头的黑盒比喻：机器学习与编译器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不全是玩笑的对比表格：初学者眼中的“编译器”和“机器学习”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212"/>
          <a:stretch/>
        </p:blipFill>
        <p:spPr>
          <a:xfrm>
            <a:off x="2764903" y="2635250"/>
            <a:ext cx="6662193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721" y="2635250"/>
            <a:ext cx="66579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566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入门用中文，英文的资料还能看吗？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试读一下右边</a:t>
            </a:r>
            <a:endParaRPr lang="en-US" altLang="zh-CN" dirty="0" smtClean="0"/>
          </a:p>
          <a:p>
            <a:r>
              <a:rPr lang="zh-CN" altLang="en-US" dirty="0" smtClean="0"/>
              <a:t>应该没压力吧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90" y="1825625"/>
            <a:ext cx="6812180" cy="4652962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3510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材料：机器学习的笑话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3905"/>
            <a:ext cx="5095875" cy="4981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13381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925" y="1803905"/>
            <a:ext cx="5095875" cy="332422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373457" y="5471097"/>
            <a:ext cx="6902605" cy="713678"/>
          </a:xfrm>
          <a:prstGeom prst="roundRect">
            <a:avLst>
              <a:gd name="adj" fmla="val 4329"/>
            </a:avLst>
          </a:prstGeom>
          <a:solidFill>
            <a:srgbClr val="0D0D0D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思考：这两个笑话里体现了哪些概念？有什么缺陷？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1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</a:t>
            </a:r>
            <a:r>
              <a:rPr lang="zh-CN" altLang="en-US" dirty="0" smtClean="0"/>
              <a:t>：你作为主讲人是什么水平？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很遗憾，我水平不高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知道大概的概念和方向，但并非紧跟最前沿的研究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高深的</a:t>
            </a:r>
            <a:r>
              <a:rPr lang="en-US" altLang="zh-CN" dirty="0" smtClean="0"/>
              <a:t>Paper</a:t>
            </a:r>
            <a:r>
              <a:rPr lang="zh-CN" altLang="en-US" dirty="0" smtClean="0"/>
              <a:t>看不懂，工业界的具体实践我也是外行</a:t>
            </a:r>
            <a:endParaRPr lang="en-US" altLang="zh-CN" dirty="0" smtClean="0"/>
          </a:p>
          <a:p>
            <a:r>
              <a:rPr lang="zh-CN" altLang="en-US" dirty="0" smtClean="0"/>
              <a:t>但是我关注它的本质，自认为能够把东西讲清楚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很早的时候拿神经网络当过玩具</a:t>
            </a:r>
            <a:endParaRPr lang="en-US" altLang="zh-CN" dirty="0" smtClean="0"/>
          </a:p>
          <a:p>
            <a:pPr lvl="1"/>
            <a:r>
              <a:rPr lang="en-US" dirty="0" smtClean="0"/>
              <a:t>2012</a:t>
            </a:r>
            <a:r>
              <a:rPr lang="zh-CN" altLang="en-US" dirty="0" smtClean="0"/>
              <a:t>年被</a:t>
            </a:r>
            <a:r>
              <a:rPr lang="zh-CN" altLang="en-US" dirty="0" smtClean="0">
                <a:hlinkClick r:id="rId3"/>
              </a:rPr>
              <a:t>微软研究院的成果</a:t>
            </a:r>
            <a:r>
              <a:rPr lang="zh-CN" altLang="en-US" dirty="0" smtClean="0"/>
              <a:t>所鼓舞，开始重新关注</a:t>
            </a:r>
            <a:endParaRPr lang="en-US" altLang="zh-CN" dirty="0" smtClean="0"/>
          </a:p>
          <a:p>
            <a:r>
              <a:rPr lang="zh-CN" altLang="en-US" dirty="0" smtClean="0"/>
              <a:t>我争取做好“初级入门教练”这个角色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入门教练和冠军的教练，完全是两种套路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类比：我不懂广相，但不影响我给</a:t>
            </a:r>
            <a:r>
              <a:rPr lang="en-US" altLang="zh-CN" dirty="0" smtClean="0"/>
              <a:t>4</a:t>
            </a:r>
            <a:r>
              <a:rPr lang="zh-CN" altLang="en-US" dirty="0" smtClean="0"/>
              <a:t>岁的女儿讲解</a:t>
            </a:r>
            <a:r>
              <a:rPr lang="zh-CN" altLang="en-US" dirty="0" smtClean="0">
                <a:hlinkClick r:id="rId4"/>
              </a:rPr>
              <a:t>质量改变时空</a:t>
            </a:r>
            <a:r>
              <a:rPr lang="zh-CN" altLang="en-US" dirty="0" smtClean="0"/>
              <a:t>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727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690688"/>
            <a:ext cx="83248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7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</a:t>
            </a:r>
            <a:r>
              <a:rPr lang="zh-CN" altLang="en-US" dirty="0" smtClean="0"/>
              <a:t>：我学完了能得到什么？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能听</a:t>
            </a:r>
            <a:r>
              <a:rPr lang="zh-CN" altLang="en-US" dirty="0"/>
              <a:t>懂名词术语</a:t>
            </a:r>
            <a:r>
              <a:rPr lang="zh-CN" altLang="en-US" dirty="0" smtClean="0"/>
              <a:t>，对</a:t>
            </a:r>
            <a:r>
              <a:rPr lang="zh-CN" altLang="en-US" dirty="0"/>
              <a:t>机器学习领域能有整体性的粗略了解</a:t>
            </a:r>
          </a:p>
          <a:p>
            <a:pPr lvl="1"/>
            <a:r>
              <a:rPr lang="zh-CN" altLang="en-US" dirty="0" smtClean="0"/>
              <a:t>能看懂稀奇古怪的神经网络图示和符号了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入门时对名词概念也不需要太过精通，能知道如何搜索就好</a:t>
            </a:r>
            <a:endParaRPr lang="zh-CN" altLang="en-US" dirty="0"/>
          </a:p>
          <a:p>
            <a:pPr lvl="1">
              <a:spcAft>
                <a:spcPts val="600"/>
              </a:spcAft>
            </a:pPr>
            <a:r>
              <a:rPr lang="zh-CN" altLang="en-US" dirty="0"/>
              <a:t>知道背后的意义比记熟具体的过程更</a:t>
            </a:r>
            <a:r>
              <a:rPr lang="zh-CN" altLang="en-US" dirty="0" smtClean="0"/>
              <a:t>重要</a:t>
            </a:r>
            <a:endParaRPr lang="en-US" altLang="zh-CN" dirty="0" smtClean="0"/>
          </a:p>
          <a:p>
            <a:r>
              <a:rPr lang="zh-CN" altLang="en-US" dirty="0" smtClean="0"/>
              <a:t>可以上手训练网络，解决一些问题</a:t>
            </a:r>
            <a:endParaRPr lang="en-US" altLang="zh-CN" dirty="0" smtClean="0"/>
          </a:p>
          <a:p>
            <a:pPr lvl="1">
              <a:spcAft>
                <a:spcPts val="600"/>
              </a:spcAft>
            </a:pPr>
            <a:r>
              <a:rPr lang="zh-CN" altLang="en-US" dirty="0" smtClean="0"/>
              <a:t>可以上手用的东西，神秘感会降低（哪怕你写不出来复制品）</a:t>
            </a:r>
            <a:endParaRPr lang="en-US" altLang="zh-CN" dirty="0" smtClean="0"/>
          </a:p>
          <a:p>
            <a:r>
              <a:rPr lang="zh-CN" altLang="en-US" dirty="0" smtClean="0"/>
              <a:t>能</a:t>
            </a:r>
            <a:r>
              <a:rPr lang="zh-CN" altLang="en-US" dirty="0"/>
              <a:t>毫无心智负担地使用</a:t>
            </a:r>
            <a:r>
              <a:rPr lang="zh-CN" altLang="en-US" dirty="0" smtClean="0"/>
              <a:t>机器学习的各种黑盒封装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编译器黑盒、天气服务黑盒、云服务黑盒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了解黑盒的“脾气”才能更好地使用黑盒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466280" y="5889115"/>
            <a:ext cx="6902605" cy="713678"/>
          </a:xfrm>
          <a:prstGeom prst="roundRect">
            <a:avLst>
              <a:gd name="adj" fmla="val 4329"/>
            </a:avLst>
          </a:prstGeom>
          <a:solidFill>
            <a:srgbClr val="0D0D0D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额外好处：还能看懂一个笑话哟！（见末页）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34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</a:t>
            </a:r>
            <a:r>
              <a:rPr lang="zh-CN" altLang="en-US" dirty="0" smtClean="0"/>
              <a:t>：现在学晚了吗？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不晚。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虽然已经很“火”了，但待开发的应用场景还有很多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比如：各行各业的模式识别（基于图像、声音或其它）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在图像中识别狗的品种听起来用处不大</a:t>
            </a:r>
            <a:r>
              <a:rPr lang="en-US" altLang="zh-CN" dirty="0" smtClean="0"/>
              <a:t>……</a:t>
            </a:r>
          </a:p>
          <a:p>
            <a:pPr lvl="1"/>
            <a:r>
              <a:rPr lang="zh-CN" altLang="en-US" dirty="0" smtClean="0"/>
              <a:t>但是，生产线上识别缺陷产品呢？</a:t>
            </a:r>
            <a:r>
              <a:rPr lang="en-US" altLang="zh-CN" dirty="0" smtClean="0"/>
              <a:t>MRI</a:t>
            </a:r>
            <a:r>
              <a:rPr lang="zh-CN" altLang="en-US" dirty="0" smtClean="0"/>
              <a:t>成像识别疾病呢？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644697" y="4980252"/>
            <a:ext cx="6902605" cy="1592916"/>
          </a:xfrm>
          <a:prstGeom prst="roundRect">
            <a:avLst>
              <a:gd name="adj" fmla="val 4329"/>
            </a:avLst>
          </a:prstGeom>
          <a:solidFill>
            <a:srgbClr val="0D0D0D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The best time to learn a new programming language is 3 years ago, the second best is now.</a:t>
            </a:r>
          </a:p>
          <a:p>
            <a:pPr algn="r"/>
            <a:r>
              <a:rPr lang="en-US" sz="2400" dirty="0" smtClean="0"/>
              <a:t>-- Abraham Lincoln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489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材料：技术涨落曲线 </a:t>
            </a:r>
            <a:r>
              <a:rPr lang="en-US" altLang="zh-CN" baseline="30000" dirty="0" smtClean="0"/>
              <a:t>2018</a:t>
            </a:r>
            <a:r>
              <a:rPr lang="zh-CN" altLang="en-US" baseline="30000" dirty="0" smtClean="0"/>
              <a:t>的应该很快出</a:t>
            </a:r>
            <a:endParaRPr lang="en-US" baseline="300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81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30" y="1458401"/>
            <a:ext cx="7757777" cy="526578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482607" y="1467110"/>
            <a:ext cx="3439427" cy="5064319"/>
          </a:xfrm>
          <a:prstGeom prst="roundRect">
            <a:avLst>
              <a:gd name="adj" fmla="val 4329"/>
            </a:avLst>
          </a:prstGeom>
          <a:solidFill>
            <a:srgbClr val="0D0D0D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Dunning–Kruger </a:t>
            </a:r>
            <a:r>
              <a:rPr lang="en-US" sz="2400" dirty="0" smtClean="0"/>
              <a:t>Effect</a:t>
            </a:r>
            <a:endParaRPr lang="en-US" sz="2400" dirty="0"/>
          </a:p>
          <a:p>
            <a:endParaRPr lang="en-US" sz="2400" dirty="0" smtClean="0"/>
          </a:p>
          <a:p>
            <a:r>
              <a:rPr lang="en-US" dirty="0" smtClean="0"/>
              <a:t>Low-ability </a:t>
            </a:r>
            <a:r>
              <a:rPr lang="en-US" dirty="0"/>
              <a:t>people cannot objectively evaluate their actual competence or incompetence</a:t>
            </a:r>
            <a:r>
              <a:rPr lang="en-US" dirty="0" smtClean="0"/>
              <a:t>.</a:t>
            </a:r>
            <a:endParaRPr lang="en-US" baseline="30000" dirty="0" smtClean="0"/>
          </a:p>
          <a:p>
            <a:endParaRPr lang="en-US" baseline="30000" dirty="0"/>
          </a:p>
          <a:p>
            <a:r>
              <a:rPr lang="en-US" dirty="0" smtClean="0"/>
              <a:t>On </a:t>
            </a:r>
            <a:r>
              <a:rPr lang="en-US" dirty="0"/>
              <a:t>the other hand, people of high ability incorrectly assume that tasks that are easy for them are also easy for other people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65138" y="5730243"/>
            <a:ext cx="970547" cy="340216"/>
          </a:xfrm>
          <a:prstGeom prst="roundRect">
            <a:avLst>
              <a:gd name="adj" fmla="val 4329"/>
            </a:avLst>
          </a:prstGeom>
          <a:solidFill>
            <a:srgbClr val="0D0D0D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愚昧之山</a:t>
            </a:r>
            <a:endParaRPr lang="en-US" sz="1400" dirty="0"/>
          </a:p>
        </p:txBody>
      </p:sp>
      <p:sp>
        <p:nvSpPr>
          <p:cNvPr id="9" name="Rounded Rectangle 8"/>
          <p:cNvSpPr/>
          <p:nvPr/>
        </p:nvSpPr>
        <p:spPr>
          <a:xfrm>
            <a:off x="3817849" y="5730243"/>
            <a:ext cx="970547" cy="340216"/>
          </a:xfrm>
          <a:prstGeom prst="roundRect">
            <a:avLst>
              <a:gd name="adj" fmla="val 4329"/>
            </a:avLst>
          </a:prstGeom>
          <a:solidFill>
            <a:srgbClr val="0D0D0D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绝望之谷</a:t>
            </a:r>
            <a:endParaRPr lang="en-US" sz="1400" dirty="0"/>
          </a:p>
        </p:txBody>
      </p:sp>
      <p:sp>
        <p:nvSpPr>
          <p:cNvPr id="10" name="Rounded Rectangle 9"/>
          <p:cNvSpPr/>
          <p:nvPr/>
        </p:nvSpPr>
        <p:spPr>
          <a:xfrm>
            <a:off x="5432430" y="5730243"/>
            <a:ext cx="970547" cy="340216"/>
          </a:xfrm>
          <a:prstGeom prst="roundRect">
            <a:avLst>
              <a:gd name="adj" fmla="val 4329"/>
            </a:avLst>
          </a:prstGeom>
          <a:solidFill>
            <a:srgbClr val="0D0D0D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开悟之坡</a:t>
            </a:r>
            <a:endParaRPr lang="en-US" sz="1400" dirty="0"/>
          </a:p>
        </p:txBody>
      </p:sp>
      <p:sp>
        <p:nvSpPr>
          <p:cNvPr id="11" name="Oval 10"/>
          <p:cNvSpPr/>
          <p:nvPr/>
        </p:nvSpPr>
        <p:spPr>
          <a:xfrm>
            <a:off x="2862944" y="2166257"/>
            <a:ext cx="1393370" cy="566057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6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</a:t>
            </a:r>
            <a:r>
              <a:rPr lang="zh-CN" altLang="en-US" dirty="0" smtClean="0"/>
              <a:t>：那为什么很多人还没有学？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学习者主动付出的代价越大，就越难开始</a:t>
            </a:r>
            <a:endParaRPr lang="en-US" altLang="zh-CN" dirty="0" smtClean="0"/>
          </a:p>
          <a:p>
            <a:pPr lvl="1">
              <a:spcAft>
                <a:spcPts val="600"/>
              </a:spcAft>
            </a:pPr>
            <a:r>
              <a:rPr lang="zh-CN" altLang="en-US" dirty="0" smtClean="0"/>
              <a:t>所以我主动“推送”这个入门教程给你</a:t>
            </a:r>
            <a:endParaRPr lang="en-US" altLang="zh-CN" dirty="0" smtClean="0"/>
          </a:p>
          <a:p>
            <a:r>
              <a:rPr lang="zh-CN" altLang="en-US" dirty="0" smtClean="0"/>
              <a:t>入门过程中，感觉越难懂，就越容易放弃</a:t>
            </a:r>
            <a:endParaRPr lang="en-US" altLang="zh-CN" dirty="0" smtClean="0"/>
          </a:p>
          <a:p>
            <a:pPr lvl="1">
              <a:spcAft>
                <a:spcPts val="600"/>
              </a:spcAft>
            </a:pPr>
            <a:r>
              <a:rPr lang="zh-CN" altLang="en-US" dirty="0" smtClean="0"/>
              <a:t>所以我多用自然语言讲解，把学习曲线设置得很平缓</a:t>
            </a:r>
            <a:endParaRPr lang="en-US" altLang="zh-CN" dirty="0" smtClean="0"/>
          </a:p>
          <a:p>
            <a:r>
              <a:rPr lang="zh-CN" altLang="en-US" dirty="0" smtClean="0"/>
              <a:t>得到成就感越慢，就越容易半途而废（为啥磕瓜子会停不下来？）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所以我让你很快就能开始训练自己的网络，先玩起来再说</a:t>
            </a:r>
            <a:endParaRPr lang="en-US" altLang="zh-CN" dirty="0" smtClean="0"/>
          </a:p>
          <a:p>
            <a:pPr lvl="1"/>
            <a:r>
              <a:rPr lang="en-US" dirty="0"/>
              <a:t>I</a:t>
            </a:r>
            <a:r>
              <a:rPr lang="en-US" dirty="0" smtClean="0"/>
              <a:t>t's </a:t>
            </a:r>
            <a:r>
              <a:rPr lang="en-US" dirty="0"/>
              <a:t>all about </a:t>
            </a:r>
            <a:r>
              <a:rPr lang="en-US" dirty="0" smtClean="0"/>
              <a:t>dopamine…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541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智能和人工智能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不先说清楚这个，还真就没法好好地讲“机器学习”了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631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人类智能和计算机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传统上，</a:t>
            </a:r>
            <a:r>
              <a:rPr lang="zh-CN" altLang="en-US" dirty="0"/>
              <a:t>人类智能</a:t>
            </a:r>
            <a:r>
              <a:rPr lang="zh-CN" altLang="en-US" dirty="0" smtClean="0"/>
              <a:t>和计算机各自有擅长的领域</a:t>
            </a:r>
            <a:endParaRPr lang="en-US" altLang="zh-CN" dirty="0" smtClean="0"/>
          </a:p>
          <a:p>
            <a:pPr lvl="1"/>
            <a:r>
              <a:rPr lang="zh-CN" altLang="en-US" dirty="0"/>
              <a:t>人类</a:t>
            </a:r>
            <a:r>
              <a:rPr lang="zh-CN" altLang="en-US" dirty="0" smtClean="0"/>
              <a:t>智能的能力：学习理解、自醒、推理、计划决策、创新、解决问题</a:t>
            </a:r>
            <a:endParaRPr lang="en-US" altLang="zh-CN" dirty="0" smtClean="0"/>
          </a:p>
          <a:p>
            <a:pPr lvl="1"/>
            <a:r>
              <a:rPr lang="zh-CN" altLang="en-US" dirty="0"/>
              <a:t>人类智能</a:t>
            </a:r>
            <a:r>
              <a:rPr lang="zh-CN" altLang="en-US" dirty="0" smtClean="0"/>
              <a:t>也有“机械”的用途，比如：模式识别相关的重复性任务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计算机的快速（逻辑）计算能力</a:t>
            </a:r>
            <a:endParaRPr lang="en-US" altLang="zh-CN" dirty="0" smtClean="0"/>
          </a:p>
          <a:p>
            <a:r>
              <a:rPr lang="zh-CN" altLang="en-US" dirty="0" smtClean="0"/>
              <a:t>人工智能技术，能打破这个传统的划分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传统的其它</a:t>
            </a:r>
            <a:r>
              <a:rPr lang="en-US" altLang="zh-CN" dirty="0" smtClean="0"/>
              <a:t>AI</a:t>
            </a:r>
            <a:r>
              <a:rPr lang="zh-CN" altLang="en-US" dirty="0" smtClean="0"/>
              <a:t>技术也可以，但效果不好，一般人也接触不到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机器学习（特别是深度学习），满足了现代商业需求，已经在广泛应用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为什么媒体和“名人”会有恐慌？</a:t>
            </a:r>
            <a:endParaRPr lang="en-US" altLang="zh-CN" dirty="0" smtClean="0"/>
          </a:p>
          <a:p>
            <a:r>
              <a:rPr lang="zh-CN" altLang="en-US" dirty="0" smtClean="0"/>
              <a:t>强人工智能和弱人工智能</a:t>
            </a:r>
            <a:endParaRPr lang="en-US" altLang="zh-CN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890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材料：人们对科技的接受程度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38200" y="1690688"/>
            <a:ext cx="10515599" cy="4882480"/>
          </a:xfrm>
          <a:prstGeom prst="roundRect">
            <a:avLst>
              <a:gd name="adj" fmla="val 1118"/>
            </a:avLst>
          </a:prstGeom>
          <a:solidFill>
            <a:srgbClr val="0D0D0D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“I've come up with a set of rules that describe our reactions to technologies:</a:t>
            </a:r>
          </a:p>
          <a:p>
            <a:r>
              <a:rPr lang="en-US" sz="2400" dirty="0"/>
              <a:t>1. Anything that is in the world when you’re born is normal and ordinary and is just a natural part of the way the world works.</a:t>
            </a:r>
          </a:p>
          <a:p>
            <a:r>
              <a:rPr lang="en-US" sz="2400" dirty="0"/>
              <a:t>2. Anything that's invented between when you’re fifteen and thirty-five is new and exciting and revolutionary and you can probably get a career in it.</a:t>
            </a:r>
          </a:p>
          <a:p>
            <a:r>
              <a:rPr lang="en-US" sz="2400" dirty="0"/>
              <a:t>3. Anything invented after you're thirty-five is against the natural order of things.”</a:t>
            </a:r>
          </a:p>
          <a:p>
            <a:endParaRPr lang="en-US" sz="2400" dirty="0"/>
          </a:p>
          <a:p>
            <a:pPr algn="r"/>
            <a:r>
              <a:rPr lang="en-US" sz="2400" dirty="0"/>
              <a:t>― Douglas Adams, The Salmon of Doubt</a:t>
            </a:r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13381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为什么要先放</a:t>
            </a:r>
            <a:r>
              <a:rPr lang="en-US" altLang="zh-CN" dirty="0" smtClean="0"/>
              <a:t>Q &amp; A</a:t>
            </a:r>
            <a:r>
              <a:rPr lang="zh-CN" altLang="en-US" dirty="0" smtClean="0"/>
              <a:t>？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因为我知道大家肯定一肚子问题啊</a:t>
            </a:r>
            <a:r>
              <a:rPr lang="en-US" altLang="zh-CN" dirty="0" smtClean="0"/>
              <a:t>……</a:t>
            </a:r>
          </a:p>
          <a:p>
            <a:r>
              <a:rPr lang="zh-CN" altLang="en-US" dirty="0" smtClean="0"/>
              <a:t>主要讲什么？</a:t>
            </a:r>
            <a:endParaRPr lang="en-US" altLang="zh-CN" dirty="0" smtClean="0"/>
          </a:p>
          <a:p>
            <a:r>
              <a:rPr lang="zh-CN" altLang="en-US" dirty="0" smtClean="0"/>
              <a:t>为什么是中文教程？</a:t>
            </a:r>
            <a:endParaRPr lang="en-US" altLang="zh-CN" dirty="0" smtClean="0"/>
          </a:p>
          <a:p>
            <a:r>
              <a:rPr lang="zh-CN" altLang="en-US" dirty="0" smtClean="0"/>
              <a:t>为什么还要再来一个 </a:t>
            </a:r>
            <a:r>
              <a:rPr lang="en-US" altLang="zh-CN" dirty="0" smtClean="0"/>
              <a:t>(Yet Another) </a:t>
            </a:r>
            <a:r>
              <a:rPr lang="zh-CN" altLang="en-US" dirty="0" smtClean="0"/>
              <a:t>机器学习教程？</a:t>
            </a:r>
            <a:endParaRPr lang="en-US" altLang="zh-CN" dirty="0" smtClean="0"/>
          </a:p>
          <a:p>
            <a:r>
              <a:rPr lang="zh-CN" altLang="en-US" dirty="0" smtClean="0"/>
              <a:t>真的只有高中数学知识就可以吗？</a:t>
            </a:r>
            <a:endParaRPr lang="en-US" altLang="zh-CN" dirty="0" smtClean="0"/>
          </a:p>
          <a:p>
            <a:r>
              <a:rPr lang="zh-CN" altLang="en-US" dirty="0" smtClean="0"/>
              <a:t>你作为主讲人是什么水平？</a:t>
            </a:r>
            <a:endParaRPr lang="en-US" altLang="zh-CN" dirty="0" smtClean="0"/>
          </a:p>
          <a:p>
            <a:r>
              <a:rPr lang="zh-CN" altLang="en-US" dirty="0" smtClean="0"/>
              <a:t>我学完了能得到什么？</a:t>
            </a:r>
            <a:endParaRPr lang="en-US" altLang="zh-CN" dirty="0" smtClean="0"/>
          </a:p>
          <a:p>
            <a:r>
              <a:rPr lang="zh-CN" altLang="en-US" dirty="0" smtClean="0"/>
              <a:t>现在学晚了吗？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0677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材料：恐怖谷效应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13381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5" y="1457159"/>
            <a:ext cx="6511870" cy="523537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219406" y="1457159"/>
            <a:ext cx="4639495" cy="5039435"/>
          </a:xfrm>
          <a:prstGeom prst="roundRect">
            <a:avLst>
              <a:gd name="adj" fmla="val 1118"/>
            </a:avLst>
          </a:prstGeom>
          <a:solidFill>
            <a:srgbClr val="0D0D0D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森政弘的假设指出，由于机器人与人类在外表、动作上相似，所以人类亦会对机器人产生正面的情感；直到一个特定程度，他们的反应便会突然变得极为负面。哪怕机器人与人类只有一点点的差别，都会显得非常显眼刺眼，整个机器人显得非常僵硬恐怖，使人有面对僵尸的感觉。可是，当机器人和人类的相似度继续上升，相当于普通人之间的相似度的时候，人类对他们的情感反应会再度回到正面，产生人类与人类之间的移情作用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endParaRPr lang="en-US" sz="2000" dirty="0"/>
          </a:p>
          <a:p>
            <a:r>
              <a:rPr lang="zh-CN" altLang="en-US" sz="2000" dirty="0"/>
              <a:t>人工智能是不是也有一个恐怖谷呢</a:t>
            </a:r>
            <a:r>
              <a:rPr lang="zh-CN" altLang="en-US" sz="2000" dirty="0" smtClean="0"/>
              <a:t>？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5330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人类智能和</a:t>
            </a:r>
            <a:r>
              <a:rPr lang="zh-CN" altLang="en-US" dirty="0" smtClean="0"/>
              <a:t>计算机</a:t>
            </a:r>
            <a:r>
              <a:rPr lang="en-US" altLang="zh-CN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当</a:t>
            </a:r>
            <a:r>
              <a:rPr lang="zh-CN" altLang="en-US" dirty="0"/>
              <a:t>某</a:t>
            </a:r>
            <a:r>
              <a:rPr lang="zh-CN" altLang="en-US" dirty="0" smtClean="0"/>
              <a:t>问题可被计算机解决 </a:t>
            </a:r>
            <a:r>
              <a:rPr lang="en-US" altLang="zh-CN" dirty="0" smtClean="0"/>
              <a:t>(</a:t>
            </a:r>
            <a:r>
              <a:rPr lang="en-US" dirty="0" smtClean="0"/>
              <a:t>Routine</a:t>
            </a:r>
            <a:r>
              <a:rPr lang="en-US" dirty="0"/>
              <a:t> </a:t>
            </a:r>
            <a:r>
              <a:rPr lang="en-US" dirty="0" smtClean="0"/>
              <a:t>Tech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，人们就不再称之为</a:t>
            </a:r>
            <a:r>
              <a:rPr lang="en-US" altLang="zh-CN" dirty="0" smtClean="0"/>
              <a:t>AI</a:t>
            </a:r>
          </a:p>
          <a:p>
            <a:pPr lvl="1"/>
            <a:r>
              <a:rPr lang="zh-CN" altLang="en-US" dirty="0" smtClean="0"/>
              <a:t>目前已不是</a:t>
            </a:r>
            <a:r>
              <a:rPr lang="en-US" altLang="zh-CN" dirty="0" smtClean="0"/>
              <a:t>AI</a:t>
            </a:r>
            <a:r>
              <a:rPr lang="zh-CN" altLang="en-US" dirty="0" smtClean="0"/>
              <a:t>：光学字符识别</a:t>
            </a:r>
            <a:r>
              <a:rPr lang="en-US" altLang="zh-CN" dirty="0" smtClean="0"/>
              <a:t>(OCR)</a:t>
            </a:r>
            <a:r>
              <a:rPr lang="zh-CN" altLang="en-US" dirty="0" smtClean="0"/>
              <a:t>，哪怕用了深度学习技术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目前还算是</a:t>
            </a:r>
            <a:r>
              <a:rPr lang="en-US" altLang="zh-CN" dirty="0" smtClean="0"/>
              <a:t>AI</a:t>
            </a:r>
            <a:r>
              <a:rPr lang="zh-CN" altLang="en-US" dirty="0" smtClean="0"/>
              <a:t>：棋类游戏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但是相比</a:t>
            </a:r>
            <a:r>
              <a:rPr lang="en-US" altLang="zh-CN" dirty="0" err="1" smtClean="0"/>
              <a:t>AlphaGo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IBM Deep Blue</a:t>
            </a:r>
            <a:r>
              <a:rPr lang="zh-CN" altLang="en-US" dirty="0" smtClean="0"/>
              <a:t>已经被“开除”出</a:t>
            </a:r>
            <a:r>
              <a:rPr lang="en-US" altLang="zh-CN" dirty="0" smtClean="0"/>
              <a:t>AI</a:t>
            </a:r>
            <a:r>
              <a:rPr lang="zh-CN" altLang="en-US" dirty="0" smtClean="0"/>
              <a:t>行列了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未来将不是</a:t>
            </a:r>
            <a:r>
              <a:rPr lang="en-US" altLang="zh-CN" dirty="0" smtClean="0"/>
              <a:t>AI</a:t>
            </a:r>
            <a:r>
              <a:rPr lang="zh-CN" altLang="en-US" dirty="0" smtClean="0"/>
              <a:t>：自动驾驶</a:t>
            </a:r>
            <a:endParaRPr lang="en-US" altLang="zh-CN" dirty="0" smtClean="0"/>
          </a:p>
          <a:p>
            <a:r>
              <a:rPr lang="zh-CN" altLang="en-US" dirty="0" smtClean="0"/>
              <a:t>这其中隐含的假设是：“人类智能要高于人工智能”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虽然</a:t>
            </a:r>
            <a:r>
              <a:rPr lang="en-US" altLang="zh-CN" dirty="0" smtClean="0"/>
              <a:t>AI</a:t>
            </a:r>
            <a:r>
              <a:rPr lang="zh-CN" altLang="en-US" dirty="0" smtClean="0"/>
              <a:t>完成特定任务可以比人类又快速又准确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但是人类已经把它看作是机器的又一种“机械性重复</a:t>
            </a:r>
            <a:r>
              <a:rPr lang="zh-CN" altLang="en-US" dirty="0"/>
              <a:t>功能</a:t>
            </a:r>
            <a:r>
              <a:rPr lang="zh-CN" altLang="en-US" dirty="0" smtClean="0"/>
              <a:t>” 了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644697" y="5364480"/>
            <a:ext cx="6902605" cy="1208688"/>
          </a:xfrm>
          <a:prstGeom prst="roundRect">
            <a:avLst>
              <a:gd name="adj" fmla="val 4329"/>
            </a:avLst>
          </a:prstGeom>
          <a:solidFill>
            <a:srgbClr val="0D0D0D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"</a:t>
            </a:r>
            <a:r>
              <a:rPr lang="en-US" sz="2400" dirty="0"/>
              <a:t>As soon as it works, no one calls it AI anymore" </a:t>
            </a:r>
            <a:endParaRPr lang="en-US" sz="2400" dirty="0" smtClean="0"/>
          </a:p>
          <a:p>
            <a:pPr algn="r"/>
            <a:r>
              <a:rPr lang="en-US" sz="2400" dirty="0" smtClean="0"/>
              <a:t>-- John </a:t>
            </a:r>
            <a:r>
              <a:rPr lang="en-US" sz="2400" dirty="0"/>
              <a:t>McCarthy</a:t>
            </a:r>
          </a:p>
        </p:txBody>
      </p:sp>
    </p:spTree>
    <p:extLst>
      <p:ext uri="{BB962C8B-B14F-4D97-AF65-F5344CB8AC3E}">
        <p14:creationId xmlns:p14="http://schemas.microsoft.com/office/powerpoint/2010/main" val="3116651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智能和数学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有些（动物</a:t>
            </a:r>
            <a:r>
              <a:rPr lang="zh-CN" altLang="en-US" dirty="0"/>
              <a:t>）智能（本能）的背后是数学</a:t>
            </a:r>
            <a:r>
              <a:rPr lang="zh-CN" altLang="en-US" dirty="0" smtClean="0"/>
              <a:t>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狗的本能是沿测地线前进：</a:t>
            </a:r>
            <a:r>
              <a:rPr lang="en-US" altLang="zh-CN" dirty="0">
                <a:hlinkClick r:id="rId3"/>
              </a:rPr>
              <a:t>Do Dogs Know Calculus? </a:t>
            </a:r>
            <a:r>
              <a:rPr lang="en-US" altLang="zh-CN" dirty="0" smtClean="0">
                <a:hlinkClick r:id="rId3"/>
              </a:rPr>
              <a:t>T. J</a:t>
            </a:r>
            <a:r>
              <a:rPr lang="en-US" altLang="zh-CN" dirty="0">
                <a:hlinkClick r:id="rId3"/>
              </a:rPr>
              <a:t>. </a:t>
            </a:r>
            <a:r>
              <a:rPr lang="en-US" altLang="zh-CN" dirty="0" err="1">
                <a:hlinkClick r:id="rId3"/>
              </a:rPr>
              <a:t>Pennings</a:t>
            </a:r>
            <a:r>
              <a:rPr lang="en-US" altLang="zh-CN" dirty="0">
                <a:hlinkClick r:id="rId3"/>
              </a:rPr>
              <a:t>, 2003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任务：取回水中的球。条件：奔跑的速度快，游泳的速度慢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做法：先沿岸边跑一段再跳进水里游泳，这样总体时间最短</a:t>
            </a:r>
            <a:endParaRPr lang="en-US" altLang="zh-CN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3326682" y="3753394"/>
            <a:ext cx="8481149" cy="2933201"/>
            <a:chOff x="583476" y="4476206"/>
            <a:chExt cx="6391188" cy="2210389"/>
          </a:xfrm>
        </p:grpSpPr>
        <p:pic>
          <p:nvPicPr>
            <p:cNvPr id="3074" name="Picture 2" descr="https://inews.gtimg.com/newsapp_bt/0/2760677305/64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476" y="4789864"/>
              <a:ext cx="3960274" cy="1896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2114" y="4600570"/>
              <a:ext cx="2582550" cy="202506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872224" y="4476206"/>
              <a:ext cx="6027492" cy="221038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18" y="3703463"/>
            <a:ext cx="3128232" cy="303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8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智能和</a:t>
            </a:r>
            <a:r>
              <a:rPr lang="zh-CN" altLang="en-US" dirty="0" smtClean="0"/>
              <a:t>数学</a:t>
            </a:r>
            <a:r>
              <a:rPr lang="en-US" altLang="zh-CN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这原理是自然界广泛存在的，光线传播的时间最短原理</a:t>
            </a:r>
            <a:endParaRPr lang="en-US" altLang="zh-CN" dirty="0"/>
          </a:p>
          <a:p>
            <a:pPr lvl="1"/>
            <a:r>
              <a:rPr lang="zh-CN" altLang="en-US" dirty="0"/>
              <a:t>更通用的表述是费马原理中的平稳路径</a:t>
            </a:r>
            <a:endParaRPr lang="en-US" altLang="zh-CN" dirty="0"/>
          </a:p>
          <a:p>
            <a:pPr lvl="1"/>
            <a:r>
              <a:rPr lang="zh-CN" altLang="en-US" dirty="0"/>
              <a:t>不一定是最小值，也有可能是最大</a:t>
            </a:r>
            <a:endParaRPr lang="en-US" dirty="0"/>
          </a:p>
          <a:p>
            <a:r>
              <a:rPr lang="zh-CN" altLang="en-US" dirty="0" smtClean="0"/>
              <a:t>对于这种“智能”，数学是否能够直指其本质？</a:t>
            </a:r>
            <a:endParaRPr lang="en-US" dirty="0"/>
          </a:p>
        </p:txBody>
      </p:sp>
      <p:pic>
        <p:nvPicPr>
          <p:cNvPr id="4" name="Picture 4" descr="https://inews.gtimg.com/newsapp_bt/0/2760677309/6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246" y="3683725"/>
            <a:ext cx="3328553" cy="276773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2" y="3535628"/>
            <a:ext cx="5667330" cy="349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3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人类智能也并非那么强大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人类智能对于概率的问题，基本都会错判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对于小概率事件的过高期望</a:t>
            </a:r>
            <a:endParaRPr lang="en-US" altLang="zh-CN" dirty="0" smtClean="0"/>
          </a:p>
          <a:p>
            <a:pPr lvl="1">
              <a:spcAft>
                <a:spcPts val="600"/>
              </a:spcAft>
            </a:pPr>
            <a:r>
              <a:rPr lang="zh-CN" altLang="en-US" dirty="0" smtClean="0"/>
              <a:t>不承认随机性，总是希望找到一种规律</a:t>
            </a:r>
            <a:endParaRPr lang="en-US" altLang="zh-CN" dirty="0" smtClean="0"/>
          </a:p>
          <a:p>
            <a:r>
              <a:rPr lang="zh-CN" altLang="en-US" dirty="0" smtClean="0"/>
              <a:t>最重要的视觉系统，缺陷却很多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大脑所获得的</a:t>
            </a:r>
            <a:r>
              <a:rPr lang="en-US" altLang="zh-CN" dirty="0" smtClean="0"/>
              <a:t>90%</a:t>
            </a:r>
            <a:r>
              <a:rPr lang="zh-CN" altLang="en-US" dirty="0" smtClean="0"/>
              <a:t>以上信息是依靠视觉输入的</a:t>
            </a:r>
            <a:endParaRPr lang="en-US" altLang="zh-CN" dirty="0" smtClean="0"/>
          </a:p>
          <a:p>
            <a:pPr lvl="1">
              <a:spcAft>
                <a:spcPts val="600"/>
              </a:spcAft>
            </a:pPr>
            <a:r>
              <a:rPr lang="zh-CN" altLang="en-US" dirty="0" smtClean="0"/>
              <a:t>视觉系统却有各种无法克服的错觉，比如</a:t>
            </a:r>
            <a:r>
              <a:rPr lang="zh-CN" altLang="en-US" dirty="0" smtClean="0">
                <a:hlinkClick r:id="rId3"/>
              </a:rPr>
              <a:t>这本书</a:t>
            </a:r>
            <a:r>
              <a:rPr lang="zh-CN" altLang="en-US" dirty="0" smtClean="0"/>
              <a:t>里有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多种</a:t>
            </a:r>
            <a:endParaRPr lang="en-US" altLang="zh-CN" dirty="0" smtClean="0"/>
          </a:p>
          <a:p>
            <a:r>
              <a:rPr lang="zh-CN" altLang="en-US" dirty="0" smtClean="0"/>
              <a:t>作为人脑“最智能”的前额叶皮质</a:t>
            </a:r>
            <a:r>
              <a:rPr lang="en-US" altLang="zh-CN" dirty="0" smtClean="0"/>
              <a:t>(PFC)</a:t>
            </a:r>
            <a:r>
              <a:rPr lang="zh-CN" altLang="en-US" dirty="0" smtClean="0"/>
              <a:t>，依然有众多的问题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Wikipedia - </a:t>
            </a:r>
            <a:r>
              <a:rPr lang="en-US" altLang="zh-CN" dirty="0" smtClean="0">
                <a:hlinkClick r:id="rId4"/>
              </a:rPr>
              <a:t>List of Cognitive Biases</a:t>
            </a:r>
            <a:r>
              <a:rPr lang="en-US" altLang="zh-CN" dirty="0" smtClean="0"/>
              <a:t>,  </a:t>
            </a:r>
            <a:r>
              <a:rPr lang="zh-CN" altLang="en-US" dirty="0" smtClean="0"/>
              <a:t>例如：基础归因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Wikipedia - </a:t>
            </a:r>
            <a:r>
              <a:rPr lang="en-US" altLang="zh-CN" dirty="0" smtClean="0">
                <a:hlinkClick r:id="rId5"/>
              </a:rPr>
              <a:t>List of Logic Fallacies</a:t>
            </a:r>
            <a:r>
              <a:rPr lang="en-US" altLang="zh-CN" dirty="0" smtClean="0"/>
              <a:t>,  </a:t>
            </a:r>
            <a:r>
              <a:rPr lang="zh-CN" altLang="en-US" dirty="0" smtClean="0"/>
              <a:t>例如：诉诸于人口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746761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2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人类智能没有那么完美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提到人类智能，总是拿各行业最顶尖的人说事，但其平均值并不乐观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人工智能在某些特定领域，已经能够超过顶尖的人类智能</a:t>
            </a:r>
            <a:endParaRPr lang="en-US" altLang="zh-CN" dirty="0" smtClean="0"/>
          </a:p>
          <a:p>
            <a:pPr lvl="1">
              <a:spcAft>
                <a:spcPts val="600"/>
              </a:spcAft>
            </a:pPr>
            <a:r>
              <a:rPr lang="zh-CN" altLang="en-US" dirty="0" smtClean="0"/>
              <a:t>可以总结为数学问题的场景，用计算机来解有巨大优势</a:t>
            </a:r>
            <a:endParaRPr lang="en-US" altLang="zh-CN" dirty="0" smtClean="0"/>
          </a:p>
          <a:p>
            <a:r>
              <a:rPr lang="zh-CN" altLang="en-US" dirty="0" smtClean="0"/>
              <a:t>人工智能几大误区</a:t>
            </a:r>
            <a:endParaRPr lang="en-US" altLang="zh-CN" dirty="0" smtClean="0"/>
          </a:p>
          <a:p>
            <a:pPr lvl="1"/>
            <a:r>
              <a:rPr lang="zh-CN" altLang="en-US" dirty="0"/>
              <a:t>人工智能毁灭</a:t>
            </a:r>
            <a:r>
              <a:rPr lang="zh-CN" altLang="en-US" dirty="0" smtClean="0"/>
              <a:t>人类：目前还没有强人工智能技术，所以没那么恐怖</a:t>
            </a:r>
            <a:endParaRPr lang="en-US" altLang="zh-CN" dirty="0" smtClean="0"/>
          </a:p>
          <a:p>
            <a:pPr lvl="1"/>
            <a:r>
              <a:rPr lang="zh-CN" altLang="en-US" dirty="0"/>
              <a:t>人工智能比</a:t>
            </a:r>
            <a:r>
              <a:rPr lang="zh-CN" altLang="en-US" dirty="0" smtClean="0"/>
              <a:t>人类笨：特定领域下的</a:t>
            </a:r>
            <a:r>
              <a:rPr lang="en-US" altLang="zh-CN" dirty="0" smtClean="0"/>
              <a:t>AI</a:t>
            </a:r>
            <a:r>
              <a:rPr lang="zh-CN" altLang="en-US" dirty="0" smtClean="0"/>
              <a:t>可以超过人类</a:t>
            </a:r>
            <a:endParaRPr lang="en-US" altLang="zh-CN" dirty="0" smtClean="0"/>
          </a:p>
          <a:p>
            <a:pPr lvl="1"/>
            <a:r>
              <a:rPr lang="zh-CN" altLang="en-US" dirty="0"/>
              <a:t>人工智能</a:t>
            </a:r>
            <a:r>
              <a:rPr lang="zh-CN" altLang="en-US" dirty="0" smtClean="0"/>
              <a:t>用处不大：商业领域下的</a:t>
            </a:r>
            <a:r>
              <a:rPr lang="en-US" altLang="zh-CN" dirty="0" smtClean="0"/>
              <a:t>AI</a:t>
            </a:r>
            <a:r>
              <a:rPr lang="zh-CN" altLang="en-US" dirty="0" smtClean="0"/>
              <a:t>，有巨大的经济价值</a:t>
            </a:r>
            <a:endParaRPr lang="en-US" altLang="zh-CN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68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人工智能和机器学习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混乱的包含关系，定义模糊的内涵和外延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484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5" y="2736397"/>
            <a:ext cx="6477962" cy="41216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到处可见的关系图解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“人工智能”的概念包含“机器学习”</a:t>
            </a:r>
            <a:endParaRPr lang="en-US" altLang="zh-CN" dirty="0" smtClean="0"/>
          </a:p>
          <a:p>
            <a:r>
              <a:rPr lang="zh-CN" altLang="en-US" dirty="0" smtClean="0"/>
              <a:t>“机器学习”的概念包含“深度学习”</a:t>
            </a:r>
            <a:endParaRPr lang="en-US" altLang="zh-CN" dirty="0" smtClean="0"/>
          </a:p>
        </p:txBody>
      </p:sp>
      <p:sp>
        <p:nvSpPr>
          <p:cNvPr id="4" name="Oval 3"/>
          <p:cNvSpPr/>
          <p:nvPr/>
        </p:nvSpPr>
        <p:spPr>
          <a:xfrm>
            <a:off x="7648575" y="439440"/>
            <a:ext cx="4210050" cy="598116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/>
          </a:p>
        </p:txBody>
      </p:sp>
      <p:sp>
        <p:nvSpPr>
          <p:cNvPr id="7" name="Oval 6"/>
          <p:cNvSpPr/>
          <p:nvPr/>
        </p:nvSpPr>
        <p:spPr>
          <a:xfrm>
            <a:off x="8152400" y="1854200"/>
            <a:ext cx="3020399" cy="429104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484445" y="3076575"/>
            <a:ext cx="1960345" cy="278503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Deep Learning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243400" y="1873250"/>
            <a:ext cx="3020399" cy="14795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Machine Learning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15386" y="1012180"/>
            <a:ext cx="187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AI</a:t>
            </a:r>
            <a:endParaRPr lang="en-US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7566613" y="5941946"/>
            <a:ext cx="4039600" cy="713678"/>
          </a:xfrm>
          <a:prstGeom prst="roundRect">
            <a:avLst>
              <a:gd name="adj" fmla="val 4329"/>
            </a:avLst>
          </a:prstGeom>
          <a:solidFill>
            <a:srgbClr val="0D0D0D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“机器学习”一定是“人工智能”么？</a:t>
            </a:r>
          </a:p>
        </p:txBody>
      </p:sp>
    </p:spTree>
    <p:extLst>
      <p:ext uri="{BB962C8B-B14F-4D97-AF65-F5344CB8AC3E}">
        <p14:creationId xmlns:p14="http://schemas.microsoft.com/office/powerpoint/2010/main" val="2381956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分类更准确的文氏图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292053" cy="4351338"/>
          </a:xfrm>
        </p:spPr>
        <p:txBody>
          <a:bodyPr/>
          <a:lstStyle/>
          <a:p>
            <a:r>
              <a:rPr lang="zh-CN" altLang="en-US" dirty="0" smtClean="0"/>
              <a:t>以下技术的位置在哪？</a:t>
            </a:r>
            <a:endParaRPr lang="en-US" altLang="zh-CN" dirty="0" smtClean="0"/>
          </a:p>
          <a:p>
            <a:pPr lvl="1"/>
            <a:r>
              <a:rPr lang="zh-CN" altLang="en-US" dirty="0"/>
              <a:t>决策树</a:t>
            </a:r>
            <a:r>
              <a:rPr lang="en-US" altLang="zh-CN" dirty="0" smtClean="0"/>
              <a:t>(Decision Tree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 smtClean="0"/>
              <a:t>支持向量机</a:t>
            </a:r>
            <a:r>
              <a:rPr lang="en-US" altLang="zh-CN" dirty="0" smtClean="0"/>
              <a:t>(SVM)</a:t>
            </a:r>
          </a:p>
          <a:p>
            <a:pPr lvl="1"/>
            <a:r>
              <a:rPr lang="zh-CN" altLang="en-US" dirty="0" smtClean="0"/>
              <a:t>逻辑回归</a:t>
            </a:r>
            <a:endParaRPr lang="en-US" altLang="zh-CN" dirty="0" smtClean="0"/>
          </a:p>
          <a:p>
            <a:r>
              <a:rPr lang="zh-CN" altLang="en-US" dirty="0" smtClean="0"/>
              <a:t>以下产品的位置在哪？</a:t>
            </a:r>
            <a:endParaRPr lang="en-US" altLang="zh-CN" dirty="0" smtClean="0"/>
          </a:p>
          <a:p>
            <a:pPr lvl="1"/>
            <a:r>
              <a:rPr lang="en-US" dirty="0" smtClean="0"/>
              <a:t>IBM</a:t>
            </a:r>
            <a:r>
              <a:rPr lang="zh-CN" altLang="en-US" dirty="0" smtClean="0"/>
              <a:t>深蓝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Google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AlphaGo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253" y="1690688"/>
            <a:ext cx="7061747" cy="49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86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288" y="2894825"/>
            <a:ext cx="6936712" cy="3963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更多的相关概念，以及它们的位置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特征工程 </a:t>
            </a:r>
            <a:r>
              <a:rPr lang="en-US" altLang="zh-CN" dirty="0"/>
              <a:t>(feature engineering)</a:t>
            </a:r>
          </a:p>
          <a:p>
            <a:r>
              <a:rPr lang="zh-CN" altLang="en-US" dirty="0"/>
              <a:t>表示学习 </a:t>
            </a:r>
            <a:r>
              <a:rPr lang="en-US" altLang="zh-CN" dirty="0"/>
              <a:t>(representation learning)</a:t>
            </a:r>
          </a:p>
          <a:p>
            <a:r>
              <a:rPr lang="zh-CN" altLang="en-US" dirty="0" smtClean="0"/>
              <a:t>无监督学习 </a:t>
            </a:r>
            <a:r>
              <a:rPr lang="en-US" altLang="zh-CN" dirty="0" smtClean="0"/>
              <a:t>(</a:t>
            </a:r>
            <a:r>
              <a:rPr lang="en-US" altLang="zh-CN" dirty="0"/>
              <a:t>unsupervised </a:t>
            </a:r>
            <a:r>
              <a:rPr lang="en-US" altLang="zh-CN" dirty="0" smtClean="0"/>
              <a:t>learning</a:t>
            </a:r>
            <a:r>
              <a:rPr lang="en-US" altLang="zh-CN" dirty="0"/>
              <a:t>)</a:t>
            </a:r>
          </a:p>
          <a:p>
            <a:r>
              <a:rPr lang="zh-CN" altLang="en-US" dirty="0" smtClean="0"/>
              <a:t>监督学习 </a:t>
            </a:r>
            <a:r>
              <a:rPr lang="en-US" altLang="zh-CN" dirty="0" smtClean="0"/>
              <a:t>(</a:t>
            </a:r>
            <a:r>
              <a:rPr lang="en-US" altLang="zh-CN" dirty="0"/>
              <a:t>supervised </a:t>
            </a:r>
            <a:r>
              <a:rPr lang="en-US" altLang="zh-CN" dirty="0" smtClean="0"/>
              <a:t>learning)</a:t>
            </a:r>
          </a:p>
          <a:p>
            <a:r>
              <a:rPr lang="zh-CN" altLang="en-US" dirty="0" smtClean="0"/>
              <a:t>强化学习</a:t>
            </a:r>
            <a:r>
              <a:rPr lang="en-US" altLang="zh-CN" dirty="0" smtClean="0"/>
              <a:t> (reinforce learning)</a:t>
            </a:r>
            <a:endParaRPr lang="en-US" altLang="zh-CN" dirty="0"/>
          </a:p>
          <a:p>
            <a:r>
              <a:rPr lang="zh-CN" altLang="en-US" dirty="0" smtClean="0"/>
              <a:t>数据科学 </a:t>
            </a:r>
            <a:r>
              <a:rPr lang="en-US" altLang="zh-CN" dirty="0" smtClean="0"/>
              <a:t>(</a:t>
            </a:r>
            <a:r>
              <a:rPr lang="en-US" altLang="zh-CN" dirty="0"/>
              <a:t>data science)</a:t>
            </a:r>
          </a:p>
          <a:p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730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主要讲什么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说是机器学习入门，其实重点目标是讲深度学习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而在深度学习中，又以卷积神经网络</a:t>
            </a:r>
            <a:r>
              <a:rPr lang="en-US" altLang="zh-CN" dirty="0" smtClean="0"/>
              <a:t>CNN</a:t>
            </a:r>
            <a:r>
              <a:rPr lang="zh-CN" altLang="en-US" dirty="0" smtClean="0"/>
              <a:t>为主要目标</a:t>
            </a:r>
            <a:endParaRPr lang="en-US" altLang="zh-CN" dirty="0" smtClean="0"/>
          </a:p>
          <a:p>
            <a:r>
              <a:rPr lang="zh-CN" altLang="en-US" dirty="0" smtClean="0"/>
              <a:t>其它机器学习算法会涉及一些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但不会太多，比如会从</a:t>
            </a:r>
            <a:r>
              <a:rPr lang="en-US" altLang="zh-CN" dirty="0" smtClean="0"/>
              <a:t>K-</a:t>
            </a:r>
            <a:r>
              <a:rPr lang="zh-CN" altLang="en-US" dirty="0" smtClean="0"/>
              <a:t>近邻算法</a:t>
            </a:r>
            <a:r>
              <a:rPr lang="en-US" altLang="zh-CN" dirty="0" smtClean="0"/>
              <a:t>KNN</a:t>
            </a:r>
            <a:r>
              <a:rPr lang="zh-CN" altLang="en-US" dirty="0" smtClean="0"/>
              <a:t>开始</a:t>
            </a:r>
            <a:endParaRPr lang="en-US" altLang="zh-CN" dirty="0" smtClean="0"/>
          </a:p>
          <a:p>
            <a:r>
              <a:rPr lang="zh-CN" altLang="en-US" dirty="0" smtClean="0"/>
              <a:t>人工智能方面的知识会涉及一些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最后还有一段人工智能简史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98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一般情况下，可以认为</a:t>
            </a:r>
            <a:r>
              <a:rPr lang="en-US" dirty="0" smtClean="0"/>
              <a:t>AI</a:t>
            </a:r>
            <a:r>
              <a:rPr lang="zh-CN" altLang="en-US" dirty="0" smtClean="0"/>
              <a:t>包括</a:t>
            </a:r>
            <a:r>
              <a:rPr lang="en-US" altLang="zh-CN" dirty="0" smtClean="0"/>
              <a:t>ML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ML</a:t>
            </a:r>
            <a:r>
              <a:rPr lang="zh-CN" altLang="en-US" dirty="0" smtClean="0"/>
              <a:t>包括</a:t>
            </a:r>
            <a:r>
              <a:rPr lang="en-US" altLang="zh-CN" dirty="0" smtClean="0"/>
              <a:t>DL</a:t>
            </a:r>
          </a:p>
          <a:p>
            <a:r>
              <a:rPr lang="zh-CN" altLang="en-US" dirty="0" smtClean="0"/>
              <a:t>严格追究起来，</a:t>
            </a:r>
            <a:r>
              <a:rPr lang="en-US" altLang="zh-CN" dirty="0" smtClean="0"/>
              <a:t>ML</a:t>
            </a:r>
            <a:r>
              <a:rPr lang="zh-CN" altLang="en-US" dirty="0" smtClean="0"/>
              <a:t>可以不是</a:t>
            </a:r>
            <a:r>
              <a:rPr lang="en-US" altLang="zh-CN" dirty="0" smtClean="0"/>
              <a:t>AI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DL</a:t>
            </a:r>
            <a:r>
              <a:rPr lang="zh-CN" altLang="en-US" dirty="0" smtClean="0"/>
              <a:t>也可以不是</a:t>
            </a:r>
            <a:r>
              <a:rPr lang="en-US" altLang="zh-CN" dirty="0" smtClean="0"/>
              <a:t>AI</a:t>
            </a:r>
            <a:r>
              <a:rPr lang="zh-CN" altLang="en-US" dirty="0" smtClean="0"/>
              <a:t>，但</a:t>
            </a:r>
            <a:r>
              <a:rPr lang="en-US" altLang="zh-CN" dirty="0" smtClean="0"/>
              <a:t>DL</a:t>
            </a:r>
            <a:r>
              <a:rPr lang="zh-CN" altLang="en-US" dirty="0" smtClean="0"/>
              <a:t>一定是</a:t>
            </a:r>
            <a:r>
              <a:rPr lang="en-US" altLang="zh-CN" dirty="0" smtClean="0"/>
              <a:t>ML</a:t>
            </a:r>
          </a:p>
          <a:p>
            <a:pPr lvl="1"/>
            <a:r>
              <a:rPr lang="zh-CN" altLang="en-US" dirty="0" smtClean="0"/>
              <a:t>还是用同样的例子：使用了</a:t>
            </a:r>
            <a:r>
              <a:rPr lang="en-US" altLang="zh-CN" dirty="0" smtClean="0"/>
              <a:t>CNN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OCR</a:t>
            </a:r>
            <a:r>
              <a:rPr lang="zh-CN" altLang="en-US" dirty="0" smtClean="0"/>
              <a:t>，不再被认为是</a:t>
            </a:r>
            <a:r>
              <a:rPr lang="en-US" altLang="zh-CN" dirty="0" smtClean="0"/>
              <a:t>AI</a:t>
            </a:r>
            <a:r>
              <a:rPr lang="zh-CN" altLang="en-US" dirty="0" smtClean="0"/>
              <a:t>了</a:t>
            </a:r>
            <a:endParaRPr lang="en-US" altLang="zh-CN" dirty="0" smtClean="0"/>
          </a:p>
          <a:p>
            <a:r>
              <a:rPr lang="zh-CN" altLang="en-US" dirty="0" smtClean="0"/>
              <a:t>还有很多相关的概念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在一个相对较长的历史时期，这些概念的内涵和外延可能还会改变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39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不再靠人工手写 </a:t>
            </a:r>
            <a:r>
              <a:rPr lang="en-US" altLang="zh-CN" dirty="0" smtClean="0"/>
              <a:t>if else </a:t>
            </a:r>
            <a:r>
              <a:rPr lang="zh-CN" altLang="en-US" dirty="0" smtClean="0"/>
              <a:t>去给输入分类</a:t>
            </a:r>
            <a:endParaRPr lang="en-US" altLang="zh-CN" dirty="0" smtClean="0"/>
          </a:p>
          <a:p>
            <a:r>
              <a:rPr lang="zh-CN" altLang="en-US" dirty="0" smtClean="0"/>
              <a:t>也不再靠人工总结经验公式预测求值</a:t>
            </a:r>
          </a:p>
        </p:txBody>
      </p:sp>
    </p:spTree>
    <p:extLst>
      <p:ext uri="{BB962C8B-B14F-4D97-AF65-F5344CB8AC3E}">
        <p14:creationId xmlns:p14="http://schemas.microsoft.com/office/powerpoint/2010/main" val="3191829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简单的机器学习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4334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先来看一个简单的问题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采集触摸点的特征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相对位置（边缘为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，中心为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持续时间（最大</a:t>
            </a:r>
            <a:r>
              <a:rPr lang="en-US" altLang="zh-CN" dirty="0" smtClean="0"/>
              <a:t>10</a:t>
            </a:r>
            <a:r>
              <a:rPr lang="zh-CN" altLang="en-US" dirty="0" smtClean="0"/>
              <a:t>秒）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定义在边缘的长时间触摸为误触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求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点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00B050"/>
                </a:solidFill>
              </a:rPr>
              <a:t>点</a:t>
            </a:r>
            <a:r>
              <a:rPr lang="en-US" altLang="zh-CN" dirty="0" smtClean="0">
                <a:solidFill>
                  <a:srgbClr val="00B050"/>
                </a:solidFill>
              </a:rPr>
              <a:t>B</a:t>
            </a:r>
            <a:r>
              <a:rPr lang="zh-CN" altLang="en-US" dirty="0" smtClean="0"/>
              <a:t>分别是什么类别？</a:t>
            </a:r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en-US" altLang="zh-CN" dirty="0" smtClean="0"/>
              <a:t>KNN</a:t>
            </a:r>
            <a:r>
              <a:rPr lang="zh-CN" altLang="en-US" dirty="0" smtClean="0"/>
              <a:t>来求解</a:t>
            </a:r>
            <a:endParaRPr lang="en-US" altLang="zh-CN" dirty="0"/>
          </a:p>
          <a:p>
            <a:pPr lvl="1"/>
            <a:r>
              <a:rPr lang="zh-CN" altLang="en-US" dirty="0" smtClean="0"/>
              <a:t>本质上就是看和哪一组距离更近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毕竟“人以类聚，物以群分”么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算法和公式略，参考一下</a:t>
            </a:r>
            <a:r>
              <a:rPr lang="zh-CN" altLang="en-US" dirty="0" smtClean="0">
                <a:hlinkClick r:id="rId3"/>
              </a:rPr>
              <a:t>这个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但是必须吐槽，选它就是为了吐槽</a:t>
            </a:r>
            <a:endParaRPr lang="en-US" altLang="zh-CN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604" y="1834334"/>
            <a:ext cx="5667375" cy="4772025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7297783" y="3526971"/>
            <a:ext cx="191589" cy="191589"/>
          </a:xfrm>
          <a:prstGeom prst="donu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/>
          <p:cNvSpPr/>
          <p:nvPr/>
        </p:nvSpPr>
        <p:spPr>
          <a:xfrm>
            <a:off x="8172994" y="5577840"/>
            <a:ext cx="191589" cy="191589"/>
          </a:xfrm>
          <a:prstGeom prst="don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59037" y="3342300"/>
            <a:ext cx="552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A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78407" y="5412024"/>
            <a:ext cx="552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B</a:t>
            </a:r>
          </a:p>
        </p:txBody>
      </p:sp>
      <p:sp>
        <p:nvSpPr>
          <p:cNvPr id="10" name="Freeform 9"/>
          <p:cNvSpPr/>
          <p:nvPr/>
        </p:nvSpPr>
        <p:spPr>
          <a:xfrm>
            <a:off x="6799547" y="2401712"/>
            <a:ext cx="1425504" cy="3738782"/>
          </a:xfrm>
          <a:custGeom>
            <a:avLst/>
            <a:gdLst>
              <a:gd name="connsiteX0" fmla="*/ 674066 w 1471358"/>
              <a:gd name="connsiteY0" fmla="*/ 45472 h 3726423"/>
              <a:gd name="connsiteX1" fmla="*/ 795986 w 1471358"/>
              <a:gd name="connsiteY1" fmla="*/ 10638 h 3726423"/>
              <a:gd name="connsiteX2" fmla="*/ 1301083 w 1471358"/>
              <a:gd name="connsiteY2" fmla="*/ 210935 h 3726423"/>
              <a:gd name="connsiteX3" fmla="*/ 1466546 w 1471358"/>
              <a:gd name="connsiteY3" fmla="*/ 1168878 h 3726423"/>
              <a:gd name="connsiteX4" fmla="*/ 1414295 w 1471358"/>
              <a:gd name="connsiteY4" fmla="*/ 1734935 h 3726423"/>
              <a:gd name="connsiteX5" fmla="*/ 1283666 w 1471358"/>
              <a:gd name="connsiteY5" fmla="*/ 2518706 h 3726423"/>
              <a:gd name="connsiteX6" fmla="*/ 1126912 w 1471358"/>
              <a:gd name="connsiteY6" fmla="*/ 3145723 h 3726423"/>
              <a:gd name="connsiteX7" fmla="*/ 926615 w 1471358"/>
              <a:gd name="connsiteY7" fmla="*/ 3572443 h 3726423"/>
              <a:gd name="connsiteX8" fmla="*/ 499895 w 1471358"/>
              <a:gd name="connsiteY8" fmla="*/ 3711780 h 3726423"/>
              <a:gd name="connsiteX9" fmla="*/ 20923 w 1471358"/>
              <a:gd name="connsiteY9" fmla="*/ 3258935 h 3726423"/>
              <a:gd name="connsiteX10" fmla="*/ 81883 w 1471358"/>
              <a:gd name="connsiteY10" fmla="*/ 2492580 h 3726423"/>
              <a:gd name="connsiteX11" fmla="*/ 47049 w 1471358"/>
              <a:gd name="connsiteY11" fmla="*/ 1430135 h 3726423"/>
              <a:gd name="connsiteX12" fmla="*/ 125426 w 1471358"/>
              <a:gd name="connsiteY12" fmla="*/ 628946 h 3726423"/>
              <a:gd name="connsiteX13" fmla="*/ 421518 w 1471358"/>
              <a:gd name="connsiteY13" fmla="*/ 176100 h 3726423"/>
              <a:gd name="connsiteX14" fmla="*/ 752443 w 1471358"/>
              <a:gd name="connsiteY14" fmla="*/ 36763 h 3726423"/>
              <a:gd name="connsiteX15" fmla="*/ 813403 w 1471358"/>
              <a:gd name="connsiteY15" fmla="*/ 19346 h 3726423"/>
              <a:gd name="connsiteX0" fmla="*/ 628212 w 1425504"/>
              <a:gd name="connsiteY0" fmla="*/ 45472 h 3724791"/>
              <a:gd name="connsiteX1" fmla="*/ 750132 w 1425504"/>
              <a:gd name="connsiteY1" fmla="*/ 10638 h 3724791"/>
              <a:gd name="connsiteX2" fmla="*/ 1255229 w 1425504"/>
              <a:gd name="connsiteY2" fmla="*/ 210935 h 3724791"/>
              <a:gd name="connsiteX3" fmla="*/ 1420692 w 1425504"/>
              <a:gd name="connsiteY3" fmla="*/ 1168878 h 3724791"/>
              <a:gd name="connsiteX4" fmla="*/ 1368441 w 1425504"/>
              <a:gd name="connsiteY4" fmla="*/ 1734935 h 3724791"/>
              <a:gd name="connsiteX5" fmla="*/ 1237812 w 1425504"/>
              <a:gd name="connsiteY5" fmla="*/ 2518706 h 3724791"/>
              <a:gd name="connsiteX6" fmla="*/ 1081058 w 1425504"/>
              <a:gd name="connsiteY6" fmla="*/ 3145723 h 3724791"/>
              <a:gd name="connsiteX7" fmla="*/ 880761 w 1425504"/>
              <a:gd name="connsiteY7" fmla="*/ 3572443 h 3724791"/>
              <a:gd name="connsiteX8" fmla="*/ 454041 w 1425504"/>
              <a:gd name="connsiteY8" fmla="*/ 3711780 h 3724791"/>
              <a:gd name="connsiteX9" fmla="*/ 88280 w 1425504"/>
              <a:gd name="connsiteY9" fmla="*/ 3285061 h 3724791"/>
              <a:gd name="connsiteX10" fmla="*/ 36029 w 1425504"/>
              <a:gd name="connsiteY10" fmla="*/ 2492580 h 3724791"/>
              <a:gd name="connsiteX11" fmla="*/ 1195 w 1425504"/>
              <a:gd name="connsiteY11" fmla="*/ 1430135 h 3724791"/>
              <a:gd name="connsiteX12" fmla="*/ 79572 w 1425504"/>
              <a:gd name="connsiteY12" fmla="*/ 628946 h 3724791"/>
              <a:gd name="connsiteX13" fmla="*/ 375664 w 1425504"/>
              <a:gd name="connsiteY13" fmla="*/ 176100 h 3724791"/>
              <a:gd name="connsiteX14" fmla="*/ 706589 w 1425504"/>
              <a:gd name="connsiteY14" fmla="*/ 36763 h 3724791"/>
              <a:gd name="connsiteX15" fmla="*/ 767549 w 1425504"/>
              <a:gd name="connsiteY15" fmla="*/ 19346 h 3724791"/>
              <a:gd name="connsiteX0" fmla="*/ 628212 w 1425504"/>
              <a:gd name="connsiteY0" fmla="*/ 45472 h 3724791"/>
              <a:gd name="connsiteX1" fmla="*/ 750132 w 1425504"/>
              <a:gd name="connsiteY1" fmla="*/ 10638 h 3724791"/>
              <a:gd name="connsiteX2" fmla="*/ 1255229 w 1425504"/>
              <a:gd name="connsiteY2" fmla="*/ 210935 h 3724791"/>
              <a:gd name="connsiteX3" fmla="*/ 1420692 w 1425504"/>
              <a:gd name="connsiteY3" fmla="*/ 1168878 h 3724791"/>
              <a:gd name="connsiteX4" fmla="*/ 1368441 w 1425504"/>
              <a:gd name="connsiteY4" fmla="*/ 1734935 h 3724791"/>
              <a:gd name="connsiteX5" fmla="*/ 1237812 w 1425504"/>
              <a:gd name="connsiteY5" fmla="*/ 2518706 h 3724791"/>
              <a:gd name="connsiteX6" fmla="*/ 1081058 w 1425504"/>
              <a:gd name="connsiteY6" fmla="*/ 3145723 h 3724791"/>
              <a:gd name="connsiteX7" fmla="*/ 880761 w 1425504"/>
              <a:gd name="connsiteY7" fmla="*/ 3572443 h 3724791"/>
              <a:gd name="connsiteX8" fmla="*/ 454041 w 1425504"/>
              <a:gd name="connsiteY8" fmla="*/ 3711780 h 3724791"/>
              <a:gd name="connsiteX9" fmla="*/ 88280 w 1425504"/>
              <a:gd name="connsiteY9" fmla="*/ 3285061 h 3724791"/>
              <a:gd name="connsiteX10" fmla="*/ 36029 w 1425504"/>
              <a:gd name="connsiteY10" fmla="*/ 2492580 h 3724791"/>
              <a:gd name="connsiteX11" fmla="*/ 1195 w 1425504"/>
              <a:gd name="connsiteY11" fmla="*/ 1430135 h 3724791"/>
              <a:gd name="connsiteX12" fmla="*/ 79572 w 1425504"/>
              <a:gd name="connsiteY12" fmla="*/ 628946 h 3724791"/>
              <a:gd name="connsiteX13" fmla="*/ 375664 w 1425504"/>
              <a:gd name="connsiteY13" fmla="*/ 176100 h 3724791"/>
              <a:gd name="connsiteX14" fmla="*/ 768501 w 1425504"/>
              <a:gd name="connsiteY14" fmla="*/ 308225 h 3724791"/>
              <a:gd name="connsiteX15" fmla="*/ 767549 w 1425504"/>
              <a:gd name="connsiteY15" fmla="*/ 19346 h 3724791"/>
              <a:gd name="connsiteX0" fmla="*/ 628212 w 1425504"/>
              <a:gd name="connsiteY0" fmla="*/ 45472 h 3724791"/>
              <a:gd name="connsiteX1" fmla="*/ 750132 w 1425504"/>
              <a:gd name="connsiteY1" fmla="*/ 10638 h 3724791"/>
              <a:gd name="connsiteX2" fmla="*/ 1255229 w 1425504"/>
              <a:gd name="connsiteY2" fmla="*/ 210935 h 3724791"/>
              <a:gd name="connsiteX3" fmla="*/ 1420692 w 1425504"/>
              <a:gd name="connsiteY3" fmla="*/ 1168878 h 3724791"/>
              <a:gd name="connsiteX4" fmla="*/ 1368441 w 1425504"/>
              <a:gd name="connsiteY4" fmla="*/ 1734935 h 3724791"/>
              <a:gd name="connsiteX5" fmla="*/ 1237812 w 1425504"/>
              <a:gd name="connsiteY5" fmla="*/ 2518706 h 3724791"/>
              <a:gd name="connsiteX6" fmla="*/ 1081058 w 1425504"/>
              <a:gd name="connsiteY6" fmla="*/ 3145723 h 3724791"/>
              <a:gd name="connsiteX7" fmla="*/ 880761 w 1425504"/>
              <a:gd name="connsiteY7" fmla="*/ 3572443 h 3724791"/>
              <a:gd name="connsiteX8" fmla="*/ 454041 w 1425504"/>
              <a:gd name="connsiteY8" fmla="*/ 3711780 h 3724791"/>
              <a:gd name="connsiteX9" fmla="*/ 88280 w 1425504"/>
              <a:gd name="connsiteY9" fmla="*/ 3285061 h 3724791"/>
              <a:gd name="connsiteX10" fmla="*/ 36029 w 1425504"/>
              <a:gd name="connsiteY10" fmla="*/ 2492580 h 3724791"/>
              <a:gd name="connsiteX11" fmla="*/ 1195 w 1425504"/>
              <a:gd name="connsiteY11" fmla="*/ 1430135 h 3724791"/>
              <a:gd name="connsiteX12" fmla="*/ 79572 w 1425504"/>
              <a:gd name="connsiteY12" fmla="*/ 628946 h 3724791"/>
              <a:gd name="connsiteX13" fmla="*/ 375664 w 1425504"/>
              <a:gd name="connsiteY13" fmla="*/ 176100 h 3724791"/>
              <a:gd name="connsiteX14" fmla="*/ 768501 w 1425504"/>
              <a:gd name="connsiteY14" fmla="*/ 308225 h 3724791"/>
              <a:gd name="connsiteX15" fmla="*/ 638962 w 1425504"/>
              <a:gd name="connsiteY15" fmla="*/ 152696 h 3724791"/>
              <a:gd name="connsiteX0" fmla="*/ 628212 w 1425504"/>
              <a:gd name="connsiteY0" fmla="*/ 45472 h 3724791"/>
              <a:gd name="connsiteX1" fmla="*/ 750132 w 1425504"/>
              <a:gd name="connsiteY1" fmla="*/ 10638 h 3724791"/>
              <a:gd name="connsiteX2" fmla="*/ 1255229 w 1425504"/>
              <a:gd name="connsiteY2" fmla="*/ 210935 h 3724791"/>
              <a:gd name="connsiteX3" fmla="*/ 1420692 w 1425504"/>
              <a:gd name="connsiteY3" fmla="*/ 1168878 h 3724791"/>
              <a:gd name="connsiteX4" fmla="*/ 1368441 w 1425504"/>
              <a:gd name="connsiteY4" fmla="*/ 1734935 h 3724791"/>
              <a:gd name="connsiteX5" fmla="*/ 1237812 w 1425504"/>
              <a:gd name="connsiteY5" fmla="*/ 2518706 h 3724791"/>
              <a:gd name="connsiteX6" fmla="*/ 1081058 w 1425504"/>
              <a:gd name="connsiteY6" fmla="*/ 3145723 h 3724791"/>
              <a:gd name="connsiteX7" fmla="*/ 880761 w 1425504"/>
              <a:gd name="connsiteY7" fmla="*/ 3572443 h 3724791"/>
              <a:gd name="connsiteX8" fmla="*/ 454041 w 1425504"/>
              <a:gd name="connsiteY8" fmla="*/ 3711780 h 3724791"/>
              <a:gd name="connsiteX9" fmla="*/ 88280 w 1425504"/>
              <a:gd name="connsiteY9" fmla="*/ 3285061 h 3724791"/>
              <a:gd name="connsiteX10" fmla="*/ 36029 w 1425504"/>
              <a:gd name="connsiteY10" fmla="*/ 2492580 h 3724791"/>
              <a:gd name="connsiteX11" fmla="*/ 1195 w 1425504"/>
              <a:gd name="connsiteY11" fmla="*/ 1430135 h 3724791"/>
              <a:gd name="connsiteX12" fmla="*/ 79572 w 1425504"/>
              <a:gd name="connsiteY12" fmla="*/ 628946 h 3724791"/>
              <a:gd name="connsiteX13" fmla="*/ 375664 w 1425504"/>
              <a:gd name="connsiteY13" fmla="*/ 176100 h 3724791"/>
              <a:gd name="connsiteX14" fmla="*/ 638962 w 1425504"/>
              <a:gd name="connsiteY14" fmla="*/ 152696 h 3724791"/>
              <a:gd name="connsiteX0" fmla="*/ 750132 w 1425504"/>
              <a:gd name="connsiteY0" fmla="*/ 0 h 3714153"/>
              <a:gd name="connsiteX1" fmla="*/ 1255229 w 1425504"/>
              <a:gd name="connsiteY1" fmla="*/ 200297 h 3714153"/>
              <a:gd name="connsiteX2" fmla="*/ 1420692 w 1425504"/>
              <a:gd name="connsiteY2" fmla="*/ 1158240 h 3714153"/>
              <a:gd name="connsiteX3" fmla="*/ 1368441 w 1425504"/>
              <a:gd name="connsiteY3" fmla="*/ 1724297 h 3714153"/>
              <a:gd name="connsiteX4" fmla="*/ 1237812 w 1425504"/>
              <a:gd name="connsiteY4" fmla="*/ 2508068 h 3714153"/>
              <a:gd name="connsiteX5" fmla="*/ 1081058 w 1425504"/>
              <a:gd name="connsiteY5" fmla="*/ 3135085 h 3714153"/>
              <a:gd name="connsiteX6" fmla="*/ 880761 w 1425504"/>
              <a:gd name="connsiteY6" fmla="*/ 3561805 h 3714153"/>
              <a:gd name="connsiteX7" fmla="*/ 454041 w 1425504"/>
              <a:gd name="connsiteY7" fmla="*/ 3701142 h 3714153"/>
              <a:gd name="connsiteX8" fmla="*/ 88280 w 1425504"/>
              <a:gd name="connsiteY8" fmla="*/ 3274423 h 3714153"/>
              <a:gd name="connsiteX9" fmla="*/ 36029 w 1425504"/>
              <a:gd name="connsiteY9" fmla="*/ 2481942 h 3714153"/>
              <a:gd name="connsiteX10" fmla="*/ 1195 w 1425504"/>
              <a:gd name="connsiteY10" fmla="*/ 1419497 h 3714153"/>
              <a:gd name="connsiteX11" fmla="*/ 79572 w 1425504"/>
              <a:gd name="connsiteY11" fmla="*/ 618308 h 3714153"/>
              <a:gd name="connsiteX12" fmla="*/ 375664 w 1425504"/>
              <a:gd name="connsiteY12" fmla="*/ 165462 h 3714153"/>
              <a:gd name="connsiteX13" fmla="*/ 638962 w 1425504"/>
              <a:gd name="connsiteY13" fmla="*/ 142058 h 3714153"/>
              <a:gd name="connsiteX0" fmla="*/ 750132 w 1425504"/>
              <a:gd name="connsiteY0" fmla="*/ 5579 h 3719732"/>
              <a:gd name="connsiteX1" fmla="*/ 1255229 w 1425504"/>
              <a:gd name="connsiteY1" fmla="*/ 205876 h 3719732"/>
              <a:gd name="connsiteX2" fmla="*/ 1420692 w 1425504"/>
              <a:gd name="connsiteY2" fmla="*/ 1163819 h 3719732"/>
              <a:gd name="connsiteX3" fmla="*/ 1368441 w 1425504"/>
              <a:gd name="connsiteY3" fmla="*/ 1729876 h 3719732"/>
              <a:gd name="connsiteX4" fmla="*/ 1237812 w 1425504"/>
              <a:gd name="connsiteY4" fmla="*/ 2513647 h 3719732"/>
              <a:gd name="connsiteX5" fmla="*/ 1081058 w 1425504"/>
              <a:gd name="connsiteY5" fmla="*/ 3140664 h 3719732"/>
              <a:gd name="connsiteX6" fmla="*/ 880761 w 1425504"/>
              <a:gd name="connsiteY6" fmla="*/ 3567384 h 3719732"/>
              <a:gd name="connsiteX7" fmla="*/ 454041 w 1425504"/>
              <a:gd name="connsiteY7" fmla="*/ 3706721 h 3719732"/>
              <a:gd name="connsiteX8" fmla="*/ 88280 w 1425504"/>
              <a:gd name="connsiteY8" fmla="*/ 3280002 h 3719732"/>
              <a:gd name="connsiteX9" fmla="*/ 36029 w 1425504"/>
              <a:gd name="connsiteY9" fmla="*/ 2487521 h 3719732"/>
              <a:gd name="connsiteX10" fmla="*/ 1195 w 1425504"/>
              <a:gd name="connsiteY10" fmla="*/ 1425076 h 3719732"/>
              <a:gd name="connsiteX11" fmla="*/ 79572 w 1425504"/>
              <a:gd name="connsiteY11" fmla="*/ 623887 h 3719732"/>
              <a:gd name="connsiteX12" fmla="*/ 375664 w 1425504"/>
              <a:gd name="connsiteY12" fmla="*/ 171041 h 3719732"/>
              <a:gd name="connsiteX13" fmla="*/ 777074 w 1425504"/>
              <a:gd name="connsiteY13" fmla="*/ 0 h 3719732"/>
              <a:gd name="connsiteX0" fmla="*/ 750132 w 1425504"/>
              <a:gd name="connsiteY0" fmla="*/ 0 h 3728441"/>
              <a:gd name="connsiteX1" fmla="*/ 1255229 w 1425504"/>
              <a:gd name="connsiteY1" fmla="*/ 214585 h 3728441"/>
              <a:gd name="connsiteX2" fmla="*/ 1420692 w 1425504"/>
              <a:gd name="connsiteY2" fmla="*/ 1172528 h 3728441"/>
              <a:gd name="connsiteX3" fmla="*/ 1368441 w 1425504"/>
              <a:gd name="connsiteY3" fmla="*/ 1738585 h 3728441"/>
              <a:gd name="connsiteX4" fmla="*/ 1237812 w 1425504"/>
              <a:gd name="connsiteY4" fmla="*/ 2522356 h 3728441"/>
              <a:gd name="connsiteX5" fmla="*/ 1081058 w 1425504"/>
              <a:gd name="connsiteY5" fmla="*/ 3149373 h 3728441"/>
              <a:gd name="connsiteX6" fmla="*/ 880761 w 1425504"/>
              <a:gd name="connsiteY6" fmla="*/ 3576093 h 3728441"/>
              <a:gd name="connsiteX7" fmla="*/ 454041 w 1425504"/>
              <a:gd name="connsiteY7" fmla="*/ 3715430 h 3728441"/>
              <a:gd name="connsiteX8" fmla="*/ 88280 w 1425504"/>
              <a:gd name="connsiteY8" fmla="*/ 3288711 h 3728441"/>
              <a:gd name="connsiteX9" fmla="*/ 36029 w 1425504"/>
              <a:gd name="connsiteY9" fmla="*/ 2496230 h 3728441"/>
              <a:gd name="connsiteX10" fmla="*/ 1195 w 1425504"/>
              <a:gd name="connsiteY10" fmla="*/ 1433785 h 3728441"/>
              <a:gd name="connsiteX11" fmla="*/ 79572 w 1425504"/>
              <a:gd name="connsiteY11" fmla="*/ 632596 h 3728441"/>
              <a:gd name="connsiteX12" fmla="*/ 375664 w 1425504"/>
              <a:gd name="connsiteY12" fmla="*/ 179750 h 3728441"/>
              <a:gd name="connsiteX13" fmla="*/ 777074 w 1425504"/>
              <a:gd name="connsiteY13" fmla="*/ 8709 h 3728441"/>
              <a:gd name="connsiteX0" fmla="*/ 750132 w 1425504"/>
              <a:gd name="connsiteY0" fmla="*/ 10341 h 3738782"/>
              <a:gd name="connsiteX1" fmla="*/ 1255229 w 1425504"/>
              <a:gd name="connsiteY1" fmla="*/ 224926 h 3738782"/>
              <a:gd name="connsiteX2" fmla="*/ 1420692 w 1425504"/>
              <a:gd name="connsiteY2" fmla="*/ 1182869 h 3738782"/>
              <a:gd name="connsiteX3" fmla="*/ 1368441 w 1425504"/>
              <a:gd name="connsiteY3" fmla="*/ 1748926 h 3738782"/>
              <a:gd name="connsiteX4" fmla="*/ 1237812 w 1425504"/>
              <a:gd name="connsiteY4" fmla="*/ 2532697 h 3738782"/>
              <a:gd name="connsiteX5" fmla="*/ 1081058 w 1425504"/>
              <a:gd name="connsiteY5" fmla="*/ 3159714 h 3738782"/>
              <a:gd name="connsiteX6" fmla="*/ 880761 w 1425504"/>
              <a:gd name="connsiteY6" fmla="*/ 3586434 h 3738782"/>
              <a:gd name="connsiteX7" fmla="*/ 454041 w 1425504"/>
              <a:gd name="connsiteY7" fmla="*/ 3725771 h 3738782"/>
              <a:gd name="connsiteX8" fmla="*/ 88280 w 1425504"/>
              <a:gd name="connsiteY8" fmla="*/ 3299052 h 3738782"/>
              <a:gd name="connsiteX9" fmla="*/ 36029 w 1425504"/>
              <a:gd name="connsiteY9" fmla="*/ 2506571 h 3738782"/>
              <a:gd name="connsiteX10" fmla="*/ 1195 w 1425504"/>
              <a:gd name="connsiteY10" fmla="*/ 1444126 h 3738782"/>
              <a:gd name="connsiteX11" fmla="*/ 79572 w 1425504"/>
              <a:gd name="connsiteY11" fmla="*/ 642937 h 3738782"/>
              <a:gd name="connsiteX12" fmla="*/ 375664 w 1425504"/>
              <a:gd name="connsiteY12" fmla="*/ 190091 h 3738782"/>
              <a:gd name="connsiteX13" fmla="*/ 815174 w 1425504"/>
              <a:gd name="connsiteY13" fmla="*/ 0 h 373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504" h="3738782">
                <a:moveTo>
                  <a:pt x="750132" y="10341"/>
                </a:moveTo>
                <a:cubicBezTo>
                  <a:pt x="854635" y="37918"/>
                  <a:pt x="1143469" y="29505"/>
                  <a:pt x="1255229" y="224926"/>
                </a:cubicBezTo>
                <a:cubicBezTo>
                  <a:pt x="1366989" y="420347"/>
                  <a:pt x="1401823" y="928869"/>
                  <a:pt x="1420692" y="1182869"/>
                </a:cubicBezTo>
                <a:cubicBezTo>
                  <a:pt x="1439561" y="1436869"/>
                  <a:pt x="1398921" y="1523955"/>
                  <a:pt x="1368441" y="1748926"/>
                </a:cubicBezTo>
                <a:cubicBezTo>
                  <a:pt x="1337961" y="1973897"/>
                  <a:pt x="1285709" y="2297566"/>
                  <a:pt x="1237812" y="2532697"/>
                </a:cubicBezTo>
                <a:cubicBezTo>
                  <a:pt x="1189915" y="2767828"/>
                  <a:pt x="1140567" y="2984091"/>
                  <a:pt x="1081058" y="3159714"/>
                </a:cubicBezTo>
                <a:cubicBezTo>
                  <a:pt x="1021550" y="3335337"/>
                  <a:pt x="985264" y="3492091"/>
                  <a:pt x="880761" y="3586434"/>
                </a:cubicBezTo>
                <a:cubicBezTo>
                  <a:pt x="776258" y="3680777"/>
                  <a:pt x="586121" y="3773668"/>
                  <a:pt x="454041" y="3725771"/>
                </a:cubicBezTo>
                <a:cubicBezTo>
                  <a:pt x="321961" y="3677874"/>
                  <a:pt x="157949" y="3502252"/>
                  <a:pt x="88280" y="3299052"/>
                </a:cubicBezTo>
                <a:cubicBezTo>
                  <a:pt x="18611" y="3095852"/>
                  <a:pt x="50543" y="2815725"/>
                  <a:pt x="36029" y="2506571"/>
                </a:cubicBezTo>
                <a:cubicBezTo>
                  <a:pt x="21515" y="2197417"/>
                  <a:pt x="-6062" y="1754732"/>
                  <a:pt x="1195" y="1444126"/>
                </a:cubicBezTo>
                <a:cubicBezTo>
                  <a:pt x="8452" y="1133520"/>
                  <a:pt x="17160" y="851943"/>
                  <a:pt x="79572" y="642937"/>
                </a:cubicBezTo>
                <a:cubicBezTo>
                  <a:pt x="141983" y="433931"/>
                  <a:pt x="253064" y="297247"/>
                  <a:pt x="375664" y="190091"/>
                </a:cubicBezTo>
                <a:cubicBezTo>
                  <a:pt x="498264" y="82935"/>
                  <a:pt x="760320" y="4876"/>
                  <a:pt x="815174" y="0"/>
                </a:cubicBezTo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7258016" y="5334000"/>
            <a:ext cx="3697796" cy="835416"/>
          </a:xfrm>
          <a:custGeom>
            <a:avLst/>
            <a:gdLst>
              <a:gd name="connsiteX0" fmla="*/ 4619550 w 4619550"/>
              <a:gd name="connsiteY0" fmla="*/ 133350 h 1081241"/>
              <a:gd name="connsiteX1" fmla="*/ 3800400 w 4619550"/>
              <a:gd name="connsiteY1" fmla="*/ 9525 h 1081241"/>
              <a:gd name="connsiteX2" fmla="*/ 2776463 w 4619550"/>
              <a:gd name="connsiteY2" fmla="*/ 19050 h 1081241"/>
              <a:gd name="connsiteX3" fmla="*/ 1733475 w 4619550"/>
              <a:gd name="connsiteY3" fmla="*/ 85725 h 1081241"/>
              <a:gd name="connsiteX4" fmla="*/ 1057200 w 4619550"/>
              <a:gd name="connsiteY4" fmla="*/ 171450 h 1081241"/>
              <a:gd name="connsiteX5" fmla="*/ 614288 w 4619550"/>
              <a:gd name="connsiteY5" fmla="*/ 390525 h 1081241"/>
              <a:gd name="connsiteX6" fmla="*/ 9450 w 4619550"/>
              <a:gd name="connsiteY6" fmla="*/ 714375 h 1081241"/>
              <a:gd name="connsiteX7" fmla="*/ 304725 w 4619550"/>
              <a:gd name="connsiteY7" fmla="*/ 1047750 h 1081241"/>
              <a:gd name="connsiteX8" fmla="*/ 1081013 w 4619550"/>
              <a:gd name="connsiteY8" fmla="*/ 1038225 h 1081241"/>
              <a:gd name="connsiteX9" fmla="*/ 2376413 w 4619550"/>
              <a:gd name="connsiteY9" fmla="*/ 1033463 h 1081241"/>
              <a:gd name="connsiteX10" fmla="*/ 3571800 w 4619550"/>
              <a:gd name="connsiteY10" fmla="*/ 1071563 h 1081241"/>
              <a:gd name="connsiteX11" fmla="*/ 3795638 w 4619550"/>
              <a:gd name="connsiteY11" fmla="*/ 828675 h 1081241"/>
              <a:gd name="connsiteX12" fmla="*/ 3705150 w 4619550"/>
              <a:gd name="connsiteY12" fmla="*/ 290513 h 1081241"/>
              <a:gd name="connsiteX13" fmla="*/ 3314625 w 4619550"/>
              <a:gd name="connsiteY13" fmla="*/ 52388 h 1081241"/>
              <a:gd name="connsiteX14" fmla="*/ 3152700 w 4619550"/>
              <a:gd name="connsiteY14" fmla="*/ 0 h 1081241"/>
              <a:gd name="connsiteX0" fmla="*/ 3800400 w 3802462"/>
              <a:gd name="connsiteY0" fmla="*/ 9525 h 1081241"/>
              <a:gd name="connsiteX1" fmla="*/ 2776463 w 3802462"/>
              <a:gd name="connsiteY1" fmla="*/ 19050 h 1081241"/>
              <a:gd name="connsiteX2" fmla="*/ 1733475 w 3802462"/>
              <a:gd name="connsiteY2" fmla="*/ 85725 h 1081241"/>
              <a:gd name="connsiteX3" fmla="*/ 1057200 w 3802462"/>
              <a:gd name="connsiteY3" fmla="*/ 171450 h 1081241"/>
              <a:gd name="connsiteX4" fmla="*/ 614288 w 3802462"/>
              <a:gd name="connsiteY4" fmla="*/ 390525 h 1081241"/>
              <a:gd name="connsiteX5" fmla="*/ 9450 w 3802462"/>
              <a:gd name="connsiteY5" fmla="*/ 714375 h 1081241"/>
              <a:gd name="connsiteX6" fmla="*/ 304725 w 3802462"/>
              <a:gd name="connsiteY6" fmla="*/ 1047750 h 1081241"/>
              <a:gd name="connsiteX7" fmla="*/ 1081013 w 3802462"/>
              <a:gd name="connsiteY7" fmla="*/ 1038225 h 1081241"/>
              <a:gd name="connsiteX8" fmla="*/ 2376413 w 3802462"/>
              <a:gd name="connsiteY8" fmla="*/ 1033463 h 1081241"/>
              <a:gd name="connsiteX9" fmla="*/ 3571800 w 3802462"/>
              <a:gd name="connsiteY9" fmla="*/ 1071563 h 1081241"/>
              <a:gd name="connsiteX10" fmla="*/ 3795638 w 3802462"/>
              <a:gd name="connsiteY10" fmla="*/ 828675 h 1081241"/>
              <a:gd name="connsiteX11" fmla="*/ 3705150 w 3802462"/>
              <a:gd name="connsiteY11" fmla="*/ 290513 h 1081241"/>
              <a:gd name="connsiteX12" fmla="*/ 3314625 w 3802462"/>
              <a:gd name="connsiteY12" fmla="*/ 52388 h 1081241"/>
              <a:gd name="connsiteX13" fmla="*/ 3152700 w 3802462"/>
              <a:gd name="connsiteY13" fmla="*/ 0 h 1081241"/>
              <a:gd name="connsiteX0" fmla="*/ 2776463 w 3802462"/>
              <a:gd name="connsiteY0" fmla="*/ 19050 h 1081241"/>
              <a:gd name="connsiteX1" fmla="*/ 1733475 w 3802462"/>
              <a:gd name="connsiteY1" fmla="*/ 85725 h 1081241"/>
              <a:gd name="connsiteX2" fmla="*/ 1057200 w 3802462"/>
              <a:gd name="connsiteY2" fmla="*/ 171450 h 1081241"/>
              <a:gd name="connsiteX3" fmla="*/ 614288 w 3802462"/>
              <a:gd name="connsiteY3" fmla="*/ 390525 h 1081241"/>
              <a:gd name="connsiteX4" fmla="*/ 9450 w 3802462"/>
              <a:gd name="connsiteY4" fmla="*/ 714375 h 1081241"/>
              <a:gd name="connsiteX5" fmla="*/ 304725 w 3802462"/>
              <a:gd name="connsiteY5" fmla="*/ 1047750 h 1081241"/>
              <a:gd name="connsiteX6" fmla="*/ 1081013 w 3802462"/>
              <a:gd name="connsiteY6" fmla="*/ 1038225 h 1081241"/>
              <a:gd name="connsiteX7" fmla="*/ 2376413 w 3802462"/>
              <a:gd name="connsiteY7" fmla="*/ 1033463 h 1081241"/>
              <a:gd name="connsiteX8" fmla="*/ 3571800 w 3802462"/>
              <a:gd name="connsiteY8" fmla="*/ 1071563 h 1081241"/>
              <a:gd name="connsiteX9" fmla="*/ 3795638 w 3802462"/>
              <a:gd name="connsiteY9" fmla="*/ 828675 h 1081241"/>
              <a:gd name="connsiteX10" fmla="*/ 3705150 w 3802462"/>
              <a:gd name="connsiteY10" fmla="*/ 290513 h 1081241"/>
              <a:gd name="connsiteX11" fmla="*/ 3314625 w 3802462"/>
              <a:gd name="connsiteY11" fmla="*/ 52388 h 1081241"/>
              <a:gd name="connsiteX12" fmla="*/ 3152700 w 3802462"/>
              <a:gd name="connsiteY12" fmla="*/ 0 h 1081241"/>
              <a:gd name="connsiteX0" fmla="*/ 2776463 w 3802462"/>
              <a:gd name="connsiteY0" fmla="*/ 19050 h 1071563"/>
              <a:gd name="connsiteX1" fmla="*/ 1733475 w 3802462"/>
              <a:gd name="connsiteY1" fmla="*/ 85725 h 1071563"/>
              <a:gd name="connsiteX2" fmla="*/ 1057200 w 3802462"/>
              <a:gd name="connsiteY2" fmla="*/ 171450 h 1071563"/>
              <a:gd name="connsiteX3" fmla="*/ 614288 w 3802462"/>
              <a:gd name="connsiteY3" fmla="*/ 390525 h 1071563"/>
              <a:gd name="connsiteX4" fmla="*/ 9450 w 3802462"/>
              <a:gd name="connsiteY4" fmla="*/ 714375 h 1071563"/>
              <a:gd name="connsiteX5" fmla="*/ 304725 w 3802462"/>
              <a:gd name="connsiteY5" fmla="*/ 1047750 h 1071563"/>
              <a:gd name="connsiteX6" fmla="*/ 1081013 w 3802462"/>
              <a:gd name="connsiteY6" fmla="*/ 1038225 h 1071563"/>
              <a:gd name="connsiteX7" fmla="*/ 3571800 w 3802462"/>
              <a:gd name="connsiteY7" fmla="*/ 1071563 h 1071563"/>
              <a:gd name="connsiteX8" fmla="*/ 3795638 w 3802462"/>
              <a:gd name="connsiteY8" fmla="*/ 828675 h 1071563"/>
              <a:gd name="connsiteX9" fmla="*/ 3705150 w 3802462"/>
              <a:gd name="connsiteY9" fmla="*/ 290513 h 1071563"/>
              <a:gd name="connsiteX10" fmla="*/ 3314625 w 3802462"/>
              <a:gd name="connsiteY10" fmla="*/ 52388 h 1071563"/>
              <a:gd name="connsiteX11" fmla="*/ 3152700 w 3802462"/>
              <a:gd name="connsiteY11" fmla="*/ 0 h 1071563"/>
              <a:gd name="connsiteX0" fmla="*/ 2861717 w 3982541"/>
              <a:gd name="connsiteY0" fmla="*/ 19050 h 1096269"/>
              <a:gd name="connsiteX1" fmla="*/ 1818729 w 3982541"/>
              <a:gd name="connsiteY1" fmla="*/ 85725 h 1096269"/>
              <a:gd name="connsiteX2" fmla="*/ 1142454 w 3982541"/>
              <a:gd name="connsiteY2" fmla="*/ 171450 h 1096269"/>
              <a:gd name="connsiteX3" fmla="*/ 699542 w 3982541"/>
              <a:gd name="connsiteY3" fmla="*/ 390525 h 1096269"/>
              <a:gd name="connsiteX4" fmla="*/ 94704 w 3982541"/>
              <a:gd name="connsiteY4" fmla="*/ 714375 h 1096269"/>
              <a:gd name="connsiteX5" fmla="*/ 389979 w 3982541"/>
              <a:gd name="connsiteY5" fmla="*/ 1047750 h 1096269"/>
              <a:gd name="connsiteX6" fmla="*/ 3657054 w 3982541"/>
              <a:gd name="connsiteY6" fmla="*/ 1071563 h 1096269"/>
              <a:gd name="connsiteX7" fmla="*/ 3880892 w 3982541"/>
              <a:gd name="connsiteY7" fmla="*/ 828675 h 1096269"/>
              <a:gd name="connsiteX8" fmla="*/ 3790404 w 3982541"/>
              <a:gd name="connsiteY8" fmla="*/ 290513 h 1096269"/>
              <a:gd name="connsiteX9" fmla="*/ 3399879 w 3982541"/>
              <a:gd name="connsiteY9" fmla="*/ 52388 h 1096269"/>
              <a:gd name="connsiteX10" fmla="*/ 3237954 w 3982541"/>
              <a:gd name="connsiteY10" fmla="*/ 0 h 1096269"/>
              <a:gd name="connsiteX0" fmla="*/ 2762255 w 3883079"/>
              <a:gd name="connsiteY0" fmla="*/ 19050 h 1104603"/>
              <a:gd name="connsiteX1" fmla="*/ 1719267 w 3883079"/>
              <a:gd name="connsiteY1" fmla="*/ 85725 h 1104603"/>
              <a:gd name="connsiteX2" fmla="*/ 1042992 w 3883079"/>
              <a:gd name="connsiteY2" fmla="*/ 171450 h 1104603"/>
              <a:gd name="connsiteX3" fmla="*/ 600080 w 3883079"/>
              <a:gd name="connsiteY3" fmla="*/ 390525 h 1104603"/>
              <a:gd name="connsiteX4" fmla="*/ 195267 w 3883079"/>
              <a:gd name="connsiteY4" fmla="*/ 571500 h 1104603"/>
              <a:gd name="connsiteX5" fmla="*/ 290517 w 3883079"/>
              <a:gd name="connsiteY5" fmla="*/ 1047750 h 1104603"/>
              <a:gd name="connsiteX6" fmla="*/ 3557592 w 3883079"/>
              <a:gd name="connsiteY6" fmla="*/ 1071563 h 1104603"/>
              <a:gd name="connsiteX7" fmla="*/ 3781430 w 3883079"/>
              <a:gd name="connsiteY7" fmla="*/ 828675 h 1104603"/>
              <a:gd name="connsiteX8" fmla="*/ 3690942 w 3883079"/>
              <a:gd name="connsiteY8" fmla="*/ 290513 h 1104603"/>
              <a:gd name="connsiteX9" fmla="*/ 3300417 w 3883079"/>
              <a:gd name="connsiteY9" fmla="*/ 52388 h 1104603"/>
              <a:gd name="connsiteX10" fmla="*/ 3138492 w 3883079"/>
              <a:gd name="connsiteY10" fmla="*/ 0 h 1104603"/>
              <a:gd name="connsiteX0" fmla="*/ 2640135 w 3760959"/>
              <a:gd name="connsiteY0" fmla="*/ 19050 h 1094776"/>
              <a:gd name="connsiteX1" fmla="*/ 1597147 w 3760959"/>
              <a:gd name="connsiteY1" fmla="*/ 85725 h 1094776"/>
              <a:gd name="connsiteX2" fmla="*/ 920872 w 3760959"/>
              <a:gd name="connsiteY2" fmla="*/ 171450 h 1094776"/>
              <a:gd name="connsiteX3" fmla="*/ 477960 w 3760959"/>
              <a:gd name="connsiteY3" fmla="*/ 390525 h 1094776"/>
              <a:gd name="connsiteX4" fmla="*/ 73147 w 3760959"/>
              <a:gd name="connsiteY4" fmla="*/ 571500 h 1094776"/>
              <a:gd name="connsiteX5" fmla="*/ 168397 w 3760959"/>
              <a:gd name="connsiteY5" fmla="*/ 1047750 h 1094776"/>
              <a:gd name="connsiteX6" fmla="*/ 3435472 w 3760959"/>
              <a:gd name="connsiteY6" fmla="*/ 1071563 h 1094776"/>
              <a:gd name="connsiteX7" fmla="*/ 3659310 w 3760959"/>
              <a:gd name="connsiteY7" fmla="*/ 828675 h 1094776"/>
              <a:gd name="connsiteX8" fmla="*/ 3568822 w 3760959"/>
              <a:gd name="connsiteY8" fmla="*/ 290513 h 1094776"/>
              <a:gd name="connsiteX9" fmla="*/ 3178297 w 3760959"/>
              <a:gd name="connsiteY9" fmla="*/ 52388 h 1094776"/>
              <a:gd name="connsiteX10" fmla="*/ 3016372 w 3760959"/>
              <a:gd name="connsiteY10" fmla="*/ 0 h 1094776"/>
              <a:gd name="connsiteX0" fmla="*/ 2649201 w 3770025"/>
              <a:gd name="connsiteY0" fmla="*/ 19050 h 1116432"/>
              <a:gd name="connsiteX1" fmla="*/ 1606213 w 3770025"/>
              <a:gd name="connsiteY1" fmla="*/ 85725 h 1116432"/>
              <a:gd name="connsiteX2" fmla="*/ 929938 w 3770025"/>
              <a:gd name="connsiteY2" fmla="*/ 171450 h 1116432"/>
              <a:gd name="connsiteX3" fmla="*/ 487026 w 3770025"/>
              <a:gd name="connsiteY3" fmla="*/ 390525 h 1116432"/>
              <a:gd name="connsiteX4" fmla="*/ 177463 w 3770025"/>
              <a:gd name="connsiteY4" fmla="*/ 1047750 h 1116432"/>
              <a:gd name="connsiteX5" fmla="*/ 3444538 w 3770025"/>
              <a:gd name="connsiteY5" fmla="*/ 1071563 h 1116432"/>
              <a:gd name="connsiteX6" fmla="*/ 3668376 w 3770025"/>
              <a:gd name="connsiteY6" fmla="*/ 828675 h 1116432"/>
              <a:gd name="connsiteX7" fmla="*/ 3577888 w 3770025"/>
              <a:gd name="connsiteY7" fmla="*/ 290513 h 1116432"/>
              <a:gd name="connsiteX8" fmla="*/ 3187363 w 3770025"/>
              <a:gd name="connsiteY8" fmla="*/ 52388 h 1116432"/>
              <a:gd name="connsiteX9" fmla="*/ 3025438 w 3770025"/>
              <a:gd name="connsiteY9" fmla="*/ 0 h 1116432"/>
              <a:gd name="connsiteX0" fmla="*/ 2688805 w 3809629"/>
              <a:gd name="connsiteY0" fmla="*/ 19050 h 1114187"/>
              <a:gd name="connsiteX1" fmla="*/ 1645817 w 3809629"/>
              <a:gd name="connsiteY1" fmla="*/ 85725 h 1114187"/>
              <a:gd name="connsiteX2" fmla="*/ 969542 w 3809629"/>
              <a:gd name="connsiteY2" fmla="*/ 171450 h 1114187"/>
              <a:gd name="connsiteX3" fmla="*/ 378992 w 3809629"/>
              <a:gd name="connsiteY3" fmla="*/ 423862 h 1114187"/>
              <a:gd name="connsiteX4" fmla="*/ 217067 w 3809629"/>
              <a:gd name="connsiteY4" fmla="*/ 1047750 h 1114187"/>
              <a:gd name="connsiteX5" fmla="*/ 3484142 w 3809629"/>
              <a:gd name="connsiteY5" fmla="*/ 1071563 h 1114187"/>
              <a:gd name="connsiteX6" fmla="*/ 3707980 w 3809629"/>
              <a:gd name="connsiteY6" fmla="*/ 828675 h 1114187"/>
              <a:gd name="connsiteX7" fmla="*/ 3617492 w 3809629"/>
              <a:gd name="connsiteY7" fmla="*/ 290513 h 1114187"/>
              <a:gd name="connsiteX8" fmla="*/ 3226967 w 3809629"/>
              <a:gd name="connsiteY8" fmla="*/ 52388 h 1114187"/>
              <a:gd name="connsiteX9" fmla="*/ 3065042 w 3809629"/>
              <a:gd name="connsiteY9" fmla="*/ 0 h 1114187"/>
              <a:gd name="connsiteX0" fmla="*/ 2695516 w 3816340"/>
              <a:gd name="connsiteY0" fmla="*/ 19050 h 1114187"/>
              <a:gd name="connsiteX1" fmla="*/ 1652528 w 3816340"/>
              <a:gd name="connsiteY1" fmla="*/ 85725 h 1114187"/>
              <a:gd name="connsiteX2" fmla="*/ 976253 w 3816340"/>
              <a:gd name="connsiteY2" fmla="*/ 171450 h 1114187"/>
              <a:gd name="connsiteX3" fmla="*/ 385703 w 3816340"/>
              <a:gd name="connsiteY3" fmla="*/ 423862 h 1114187"/>
              <a:gd name="connsiteX4" fmla="*/ 223778 w 3816340"/>
              <a:gd name="connsiteY4" fmla="*/ 1047750 h 1114187"/>
              <a:gd name="connsiteX5" fmla="*/ 3490853 w 3816340"/>
              <a:gd name="connsiteY5" fmla="*/ 1071563 h 1114187"/>
              <a:gd name="connsiteX6" fmla="*/ 3714691 w 3816340"/>
              <a:gd name="connsiteY6" fmla="*/ 828675 h 1114187"/>
              <a:gd name="connsiteX7" fmla="*/ 3624203 w 3816340"/>
              <a:gd name="connsiteY7" fmla="*/ 290513 h 1114187"/>
              <a:gd name="connsiteX8" fmla="*/ 3233678 w 3816340"/>
              <a:gd name="connsiteY8" fmla="*/ 52388 h 1114187"/>
              <a:gd name="connsiteX9" fmla="*/ 3071753 w 3816340"/>
              <a:gd name="connsiteY9" fmla="*/ 0 h 1114187"/>
              <a:gd name="connsiteX0" fmla="*/ 2671797 w 3792621"/>
              <a:gd name="connsiteY0" fmla="*/ 19050 h 1117725"/>
              <a:gd name="connsiteX1" fmla="*/ 1628809 w 3792621"/>
              <a:gd name="connsiteY1" fmla="*/ 85725 h 1117725"/>
              <a:gd name="connsiteX2" fmla="*/ 952534 w 3792621"/>
              <a:gd name="connsiteY2" fmla="*/ 171450 h 1117725"/>
              <a:gd name="connsiteX3" fmla="*/ 442947 w 3792621"/>
              <a:gd name="connsiteY3" fmla="*/ 371474 h 1117725"/>
              <a:gd name="connsiteX4" fmla="*/ 200059 w 3792621"/>
              <a:gd name="connsiteY4" fmla="*/ 1047750 h 1117725"/>
              <a:gd name="connsiteX5" fmla="*/ 3467134 w 3792621"/>
              <a:gd name="connsiteY5" fmla="*/ 1071563 h 1117725"/>
              <a:gd name="connsiteX6" fmla="*/ 3690972 w 3792621"/>
              <a:gd name="connsiteY6" fmla="*/ 828675 h 1117725"/>
              <a:gd name="connsiteX7" fmla="*/ 3600484 w 3792621"/>
              <a:gd name="connsiteY7" fmla="*/ 290513 h 1117725"/>
              <a:gd name="connsiteX8" fmla="*/ 3209959 w 3792621"/>
              <a:gd name="connsiteY8" fmla="*/ 52388 h 1117725"/>
              <a:gd name="connsiteX9" fmla="*/ 3048034 w 3792621"/>
              <a:gd name="connsiteY9" fmla="*/ 0 h 1117725"/>
              <a:gd name="connsiteX0" fmla="*/ 2671797 w 3792621"/>
              <a:gd name="connsiteY0" fmla="*/ 0 h 1098675"/>
              <a:gd name="connsiteX1" fmla="*/ 1628809 w 3792621"/>
              <a:gd name="connsiteY1" fmla="*/ 66675 h 1098675"/>
              <a:gd name="connsiteX2" fmla="*/ 952534 w 3792621"/>
              <a:gd name="connsiteY2" fmla="*/ 152400 h 1098675"/>
              <a:gd name="connsiteX3" fmla="*/ 442947 w 3792621"/>
              <a:gd name="connsiteY3" fmla="*/ 352424 h 1098675"/>
              <a:gd name="connsiteX4" fmla="*/ 200059 w 3792621"/>
              <a:gd name="connsiteY4" fmla="*/ 1028700 h 1098675"/>
              <a:gd name="connsiteX5" fmla="*/ 3467134 w 3792621"/>
              <a:gd name="connsiteY5" fmla="*/ 1052513 h 1098675"/>
              <a:gd name="connsiteX6" fmla="*/ 3690972 w 3792621"/>
              <a:gd name="connsiteY6" fmla="*/ 809625 h 1098675"/>
              <a:gd name="connsiteX7" fmla="*/ 3600484 w 3792621"/>
              <a:gd name="connsiteY7" fmla="*/ 271463 h 1098675"/>
              <a:gd name="connsiteX8" fmla="*/ 3209959 w 3792621"/>
              <a:gd name="connsiteY8" fmla="*/ 33338 h 1098675"/>
              <a:gd name="connsiteX9" fmla="*/ 2681321 w 3792621"/>
              <a:gd name="connsiteY9" fmla="*/ 4763 h 1098675"/>
              <a:gd name="connsiteX0" fmla="*/ 2671797 w 3697796"/>
              <a:gd name="connsiteY0" fmla="*/ 0 h 1092592"/>
              <a:gd name="connsiteX1" fmla="*/ 1628809 w 3697796"/>
              <a:gd name="connsiteY1" fmla="*/ 66675 h 1092592"/>
              <a:gd name="connsiteX2" fmla="*/ 952534 w 3697796"/>
              <a:gd name="connsiteY2" fmla="*/ 152400 h 1092592"/>
              <a:gd name="connsiteX3" fmla="*/ 442947 w 3697796"/>
              <a:gd name="connsiteY3" fmla="*/ 352424 h 1092592"/>
              <a:gd name="connsiteX4" fmla="*/ 200059 w 3697796"/>
              <a:gd name="connsiteY4" fmla="*/ 1028700 h 1092592"/>
              <a:gd name="connsiteX5" fmla="*/ 3467134 w 3697796"/>
              <a:gd name="connsiteY5" fmla="*/ 1052513 h 1092592"/>
              <a:gd name="connsiteX6" fmla="*/ 3690972 w 3697796"/>
              <a:gd name="connsiteY6" fmla="*/ 809625 h 1092592"/>
              <a:gd name="connsiteX7" fmla="*/ 3600484 w 3697796"/>
              <a:gd name="connsiteY7" fmla="*/ 271463 h 1092592"/>
              <a:gd name="connsiteX8" fmla="*/ 3209959 w 3697796"/>
              <a:gd name="connsiteY8" fmla="*/ 33338 h 1092592"/>
              <a:gd name="connsiteX9" fmla="*/ 2681321 w 3697796"/>
              <a:gd name="connsiteY9" fmla="*/ 4763 h 109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97796" h="1092592">
                <a:moveTo>
                  <a:pt x="2671797" y="0"/>
                </a:moveTo>
                <a:cubicBezTo>
                  <a:pt x="2327310" y="12700"/>
                  <a:pt x="1915353" y="41275"/>
                  <a:pt x="1628809" y="66675"/>
                </a:cubicBezTo>
                <a:cubicBezTo>
                  <a:pt x="1342265" y="92075"/>
                  <a:pt x="1150178" y="104775"/>
                  <a:pt x="952534" y="152400"/>
                </a:cubicBezTo>
                <a:cubicBezTo>
                  <a:pt x="754890" y="200025"/>
                  <a:pt x="601698" y="249236"/>
                  <a:pt x="442947" y="352424"/>
                </a:cubicBezTo>
                <a:cubicBezTo>
                  <a:pt x="284196" y="455612"/>
                  <a:pt x="-303972" y="912019"/>
                  <a:pt x="200059" y="1028700"/>
                </a:cubicBezTo>
                <a:cubicBezTo>
                  <a:pt x="704090" y="1145381"/>
                  <a:pt x="3261552" y="1069975"/>
                  <a:pt x="3467134" y="1052513"/>
                </a:cubicBezTo>
                <a:cubicBezTo>
                  <a:pt x="3672716" y="1035051"/>
                  <a:pt x="3668747" y="939800"/>
                  <a:pt x="3690972" y="809625"/>
                </a:cubicBezTo>
                <a:cubicBezTo>
                  <a:pt x="3713197" y="679450"/>
                  <a:pt x="3680653" y="400844"/>
                  <a:pt x="3600484" y="271463"/>
                </a:cubicBezTo>
                <a:cubicBezTo>
                  <a:pt x="3520315" y="142082"/>
                  <a:pt x="3363153" y="77788"/>
                  <a:pt x="3209959" y="33338"/>
                </a:cubicBezTo>
                <a:cubicBezTo>
                  <a:pt x="3056765" y="-11112"/>
                  <a:pt x="2716246" y="6747"/>
                  <a:pt x="2681321" y="4763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279" y="6185672"/>
            <a:ext cx="3895725" cy="512822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14" name="Straight Connector 13"/>
          <p:cNvCxnSpPr/>
          <p:nvPr/>
        </p:nvCxnSpPr>
        <p:spPr>
          <a:xfrm>
            <a:off x="5397500" y="6099183"/>
            <a:ext cx="46482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 flipV="1">
            <a:off x="4119880" y="5826760"/>
            <a:ext cx="1566545" cy="543560"/>
          </a:xfrm>
          <a:prstGeom prst="arc">
            <a:avLst>
              <a:gd name="adj1" fmla="val 16102037"/>
              <a:gd name="adj2" fmla="val 0"/>
            </a:avLst>
          </a:prstGeom>
          <a:ln w="19050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67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319" y="4895184"/>
            <a:ext cx="3560064" cy="1572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5" y="3544199"/>
            <a:ext cx="4325383" cy="3313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简单的机器学习</a:t>
            </a:r>
            <a:r>
              <a:rPr lang="en-US" altLang="zh-CN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4334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KNN</a:t>
            </a:r>
            <a:r>
              <a:rPr lang="zh-CN" altLang="en-US" dirty="0" smtClean="0"/>
              <a:t>的原理，是妥妥的“空间不变性</a:t>
            </a:r>
            <a:r>
              <a:rPr lang="en-US" altLang="zh-CN" dirty="0"/>
              <a:t>(spatial invariance)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回头</a:t>
            </a:r>
            <a:r>
              <a:rPr lang="en-US" altLang="zh-CN" dirty="0" smtClean="0"/>
              <a:t>CNN</a:t>
            </a:r>
            <a:r>
              <a:rPr lang="zh-CN" altLang="en-US" dirty="0" smtClean="0"/>
              <a:t>还要用到它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抽像成沃洛诺伊</a:t>
            </a:r>
            <a:r>
              <a:rPr lang="en-US" altLang="zh-CN" dirty="0"/>
              <a:t>(</a:t>
            </a:r>
            <a:r>
              <a:rPr lang="en-US" dirty="0" err="1"/>
              <a:t>Voronoi</a:t>
            </a:r>
            <a:r>
              <a:rPr lang="en-US" dirty="0"/>
              <a:t>)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自然界符合此规律的事物很普遍：细胞、叶脉、蜻蜓翅膀、蜂巢、长颈鹿花纹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听着用处不大？余弦定理和推荐系统了解一下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人工抽取若干特征，组成高维空间中的向量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两个向量之间的夹角越小，它们就越相似（例：共同好友）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仍然体现的是空间不变性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611" y="3544199"/>
            <a:ext cx="3065417" cy="320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56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简单的机器学习</a:t>
            </a:r>
            <a:r>
              <a:rPr lang="en-US" altLang="zh-CN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KNN</a:t>
            </a:r>
            <a:r>
              <a:rPr lang="zh-CN" altLang="en-US" dirty="0" smtClean="0"/>
              <a:t>的几点总结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这是一个分类问题：已知新数据，要把它合理地归入已知类别中</a:t>
            </a:r>
            <a:endParaRPr lang="en-US" altLang="zh-CN" dirty="0" smtClean="0"/>
          </a:p>
          <a:p>
            <a:pPr lvl="1">
              <a:spcAft>
                <a:spcPts val="600"/>
              </a:spcAft>
            </a:pPr>
            <a:r>
              <a:rPr lang="zh-CN" altLang="en-US" dirty="0" smtClean="0"/>
              <a:t>数据的特征靠人工抽取（“高级”的可以学习得出）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分类结果取决于“训练”数据，而不是人工编写的分类法则或公式</a:t>
            </a:r>
            <a:endParaRPr lang="en-US" altLang="zh-CN" dirty="0" smtClean="0"/>
          </a:p>
          <a:p>
            <a:pPr lvl="1"/>
            <a:r>
              <a:rPr lang="zh-CN" altLang="en-US" b="1" dirty="0" smtClean="0"/>
              <a:t>分类</a:t>
            </a:r>
            <a:r>
              <a:rPr lang="zh-CN" altLang="en-US" b="1" dirty="0"/>
              <a:t>结果</a:t>
            </a:r>
            <a:r>
              <a:rPr lang="zh-CN" altLang="en-US" b="1" dirty="0" smtClean="0"/>
              <a:t>取决于</a:t>
            </a:r>
            <a:r>
              <a:rPr lang="zh-CN" altLang="en-US" b="1" dirty="0"/>
              <a:t>“训练”</a:t>
            </a:r>
            <a:r>
              <a:rPr lang="zh-CN" altLang="en-US" b="1" dirty="0" smtClean="0"/>
              <a:t>数据</a:t>
            </a:r>
            <a:r>
              <a:rPr lang="zh-CN" altLang="en-US" b="1" dirty="0"/>
              <a:t>，而不是人工编写的分类法则或</a:t>
            </a:r>
            <a:r>
              <a:rPr lang="zh-CN" altLang="en-US" b="1" dirty="0" smtClean="0"/>
              <a:t>公式</a:t>
            </a:r>
            <a:endParaRPr lang="en-US" altLang="zh-CN" b="1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分类</a:t>
            </a:r>
            <a:r>
              <a:rPr lang="zh-CN" altLang="en-US" b="1" dirty="0">
                <a:solidFill>
                  <a:srgbClr val="FF0000"/>
                </a:solidFill>
              </a:rPr>
              <a:t>结果取决于“训练”数据，而不是人工编写的分类法则或公式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20" y="4642442"/>
            <a:ext cx="5643560" cy="20080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42263" y="4642442"/>
            <a:ext cx="1375954" cy="339635"/>
          </a:xfrm>
          <a:prstGeom prst="rect">
            <a:avLst/>
          </a:prstGeom>
          <a:solidFill>
            <a:srgbClr val="CC33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这句不</a:t>
            </a:r>
            <a:r>
              <a:rPr lang="en-US" altLang="zh-CN" dirty="0" smtClean="0"/>
              <a:t>PC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42263" y="4615816"/>
            <a:ext cx="45992" cy="52804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444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5954"/>
            <a:ext cx="12192000" cy="3092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等等，你说这也叫机器学习？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KNN</a:t>
            </a:r>
            <a:r>
              <a:rPr lang="zh-CN" altLang="en-US" dirty="0" smtClean="0"/>
              <a:t>的确</a:t>
            </a:r>
            <a:r>
              <a:rPr lang="zh-CN" altLang="en-US" dirty="0" smtClean="0">
                <a:hlinkClick r:id="rId4"/>
              </a:rPr>
              <a:t>也是机器学习算法之一</a:t>
            </a:r>
            <a:r>
              <a:rPr lang="zh-CN" altLang="en-US" dirty="0" smtClean="0"/>
              <a:t>，虽然它的原理很简单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其实，其它各种“</a:t>
            </a:r>
            <a:r>
              <a:rPr lang="en-US" altLang="zh-CN" dirty="0" err="1"/>
              <a:t>x</a:t>
            </a:r>
            <a:r>
              <a:rPr lang="en-US" altLang="zh-CN" dirty="0" err="1" smtClean="0"/>
              <a:t>NN</a:t>
            </a:r>
            <a:r>
              <a:rPr lang="zh-CN" altLang="en-US" dirty="0" smtClean="0"/>
              <a:t>”的背后原理也没有那么难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就说</a:t>
            </a:r>
            <a:r>
              <a:rPr lang="en-US" altLang="zh-CN" dirty="0" smtClean="0"/>
              <a:t>CNN</a:t>
            </a:r>
            <a:r>
              <a:rPr lang="zh-CN" altLang="en-US" dirty="0" smtClean="0"/>
              <a:t>吧，做过图像处理的都知道，卷积不就是做乘法和加法么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比如这个</a:t>
            </a:r>
            <a:r>
              <a:rPr lang="zh-CN" altLang="en-US" dirty="0" smtClean="0">
                <a:hlinkClick r:id="rId5"/>
              </a:rPr>
              <a:t>做边缘检测的网页</a:t>
            </a:r>
            <a:r>
              <a:rPr lang="zh-CN" altLang="en-US" dirty="0" smtClean="0"/>
              <a:t>，我们就来破解一下二维图像卷积的“光环”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8260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机器学习的本质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这里先讲“监督机器学习”</a:t>
            </a:r>
            <a:r>
              <a:rPr lang="en-US" altLang="zh-CN" dirty="0"/>
              <a:t>(Supervised ML</a:t>
            </a:r>
            <a:r>
              <a:rPr lang="en-US" altLang="zh-CN" dirty="0" smtClean="0"/>
              <a:t>) </a:t>
            </a:r>
            <a:r>
              <a:rPr lang="zh-CN" altLang="en-US" dirty="0" smtClean="0"/>
              <a:t>的 </a:t>
            </a:r>
            <a:r>
              <a:rPr lang="zh-CN" altLang="en-US" baseline="30000" dirty="0" smtClean="0"/>
              <a:t>（</a:t>
            </a:r>
            <a:r>
              <a:rPr lang="zh-CN" altLang="en-US" baseline="30000" dirty="0"/>
              <a:t>非监督学习后面再说）</a:t>
            </a:r>
            <a:endParaRPr lang="en-US" altLang="zh-CN" dirty="0"/>
          </a:p>
          <a:p>
            <a:pPr lvl="1"/>
            <a:r>
              <a:rPr lang="zh-CN" altLang="en-US" dirty="0"/>
              <a:t>静态的手写代码</a:t>
            </a:r>
            <a:r>
              <a:rPr lang="en-US" altLang="zh-CN" dirty="0"/>
              <a:t>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训练</a:t>
            </a:r>
            <a:r>
              <a:rPr lang="zh-CN" altLang="en-US" dirty="0"/>
              <a:t>得出的数据模型</a:t>
            </a:r>
            <a:endParaRPr lang="en-US" altLang="zh-CN" dirty="0"/>
          </a:p>
          <a:p>
            <a:pPr lvl="1"/>
            <a:r>
              <a:rPr lang="zh-CN" altLang="en-US" dirty="0"/>
              <a:t>需要有标注好的数据，用来进行训练</a:t>
            </a:r>
            <a:endParaRPr lang="en-US" altLang="zh-CN" baseline="30000" dirty="0"/>
          </a:p>
          <a:p>
            <a:pPr lvl="1"/>
            <a:r>
              <a:rPr lang="zh-CN" altLang="en-US" dirty="0"/>
              <a:t>基于数据，用指定的迭代方法训练出</a:t>
            </a:r>
            <a:r>
              <a:rPr lang="zh-CN" altLang="en-US" dirty="0" smtClean="0"/>
              <a:t>模型参数（通过学习得出参数）</a:t>
            </a:r>
            <a:endParaRPr lang="en-US" altLang="zh-CN" dirty="0"/>
          </a:p>
          <a:p>
            <a:pPr lvl="2"/>
            <a:r>
              <a:rPr lang="zh-CN" altLang="en-US" dirty="0"/>
              <a:t>模型的设定称为超参数，比如“网络一共有多少层</a:t>
            </a:r>
            <a:r>
              <a:rPr lang="zh-CN" altLang="en-US" dirty="0" smtClean="0"/>
              <a:t>”（问题：超参数是否敏感）</a:t>
            </a:r>
            <a:endParaRPr lang="en-US" altLang="zh-CN" dirty="0"/>
          </a:p>
          <a:p>
            <a:pPr lvl="2"/>
            <a:r>
              <a:rPr lang="zh-CN" altLang="en-US" dirty="0"/>
              <a:t>每一次训练运行，要评估模型的精确程度</a:t>
            </a:r>
            <a:r>
              <a:rPr lang="zh-CN" altLang="en-US" dirty="0" smtClean="0"/>
              <a:t>，用此反馈来改进</a:t>
            </a:r>
            <a:r>
              <a:rPr lang="zh-CN" altLang="en-US" dirty="0"/>
              <a:t>模型的参数</a:t>
            </a:r>
            <a:endParaRPr lang="en-US" altLang="zh-CN" dirty="0"/>
          </a:p>
          <a:p>
            <a:pPr lvl="1"/>
            <a:r>
              <a:rPr lang="zh-CN" altLang="en-US" dirty="0"/>
              <a:t>在新的输入数据上，机器学习可以产生可观比例的“正确”输出结果</a:t>
            </a:r>
            <a:endParaRPr lang="en-US" altLang="zh-CN" dirty="0"/>
          </a:p>
          <a:p>
            <a:pPr lvl="2"/>
            <a:r>
              <a:rPr lang="zh-CN" altLang="en-US" dirty="0" smtClean="0"/>
              <a:t>这个叫做泛化能力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不过，输出</a:t>
            </a:r>
            <a:r>
              <a:rPr lang="zh-CN" altLang="en-US" dirty="0"/>
              <a:t>结果几乎不可能是完美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深度学习的泛化能力好于传统机器学习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466280" y="5889115"/>
            <a:ext cx="6902605" cy="713678"/>
          </a:xfrm>
          <a:prstGeom prst="roundRect">
            <a:avLst>
              <a:gd name="adj" fmla="val 4329"/>
            </a:avLst>
          </a:prstGeom>
          <a:solidFill>
            <a:srgbClr val="0D0D0D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Q: KNN</a:t>
            </a:r>
            <a:r>
              <a:rPr lang="zh-CN" altLang="en-US" dirty="0"/>
              <a:t>符合上面的哪些条目？</a:t>
            </a:r>
          </a:p>
        </p:txBody>
      </p:sp>
    </p:spTree>
    <p:extLst>
      <p:ext uri="{BB962C8B-B14F-4D97-AF65-F5344CB8AC3E}">
        <p14:creationId xmlns:p14="http://schemas.microsoft.com/office/powerpoint/2010/main" val="1025905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214" y="1463884"/>
            <a:ext cx="4168427" cy="2328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从简单的人工神经网络讲起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最早的神经网络是试图仿照人类，但是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神经信号很可能是</a:t>
            </a:r>
            <a:r>
              <a:rPr lang="zh-CN" altLang="en-US" dirty="0" smtClean="0">
                <a:hlinkClick r:id="rId4"/>
              </a:rPr>
              <a:t>矢量</a:t>
            </a:r>
            <a:r>
              <a:rPr lang="zh-CN" altLang="en-US" dirty="0"/>
              <a:t>的</a:t>
            </a:r>
            <a:endParaRPr lang="en-US" altLang="zh-CN" dirty="0" smtClean="0"/>
          </a:p>
          <a:p>
            <a:pPr lvl="1"/>
            <a:r>
              <a:rPr lang="zh-CN" altLang="en-US" dirty="0" smtClean="0">
                <a:hlinkClick r:id="rId5"/>
              </a:rPr>
              <a:t>病毒蛋白</a:t>
            </a:r>
            <a:r>
              <a:rPr lang="zh-CN" altLang="en-US" dirty="0" smtClean="0"/>
              <a:t>也被利用上了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神经元之间可能是在发送</a:t>
            </a:r>
            <a:r>
              <a:rPr lang="zh-CN" altLang="en-US" dirty="0" smtClean="0">
                <a:hlinkClick r:id="rId6"/>
              </a:rPr>
              <a:t>机械波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连</a:t>
            </a:r>
            <a:r>
              <a:rPr lang="en-US" altLang="zh-CN" dirty="0" smtClean="0"/>
              <a:t>DNA</a:t>
            </a:r>
            <a:r>
              <a:rPr lang="zh-CN" altLang="en-US" dirty="0" smtClean="0"/>
              <a:t>都</a:t>
            </a:r>
            <a:r>
              <a:rPr lang="zh-CN" altLang="en-US" dirty="0" smtClean="0">
                <a:hlinkClick r:id="rId7"/>
              </a:rPr>
              <a:t>不总是双螺旋</a:t>
            </a:r>
            <a:r>
              <a:rPr lang="zh-CN" altLang="en-US" dirty="0" smtClean="0"/>
              <a:t>了</a:t>
            </a:r>
            <a:endParaRPr lang="en-US" altLang="zh-CN" dirty="0" smtClean="0"/>
          </a:p>
          <a:p>
            <a:r>
              <a:rPr lang="zh-CN" altLang="en-US" dirty="0" smtClean="0"/>
              <a:t>所以我不讲它的生物学渊源了，就只用数学去讲述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这样子反倒更好理解呢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不用担心，暂时还没超过</a:t>
            </a:r>
            <a:r>
              <a:rPr lang="zh-CN" altLang="en-US" b="1" dirty="0" smtClean="0">
                <a:solidFill>
                  <a:srgbClr val="FF0000"/>
                </a:solidFill>
              </a:rPr>
              <a:t>小学四则运算</a:t>
            </a:r>
            <a:r>
              <a:rPr lang="zh-CN" altLang="en-US" dirty="0" smtClean="0"/>
              <a:t>的范畴</a:t>
            </a:r>
            <a:endParaRPr lang="en-US" altLang="zh-CN" dirty="0" smtClean="0"/>
          </a:p>
          <a:p>
            <a:r>
              <a:rPr lang="zh-CN" altLang="en-US" dirty="0" smtClean="0"/>
              <a:t>“人工神经网络”和“生物神经网络”是</a:t>
            </a:r>
            <a:r>
              <a:rPr lang="zh-CN" altLang="en-US" dirty="0"/>
              <a:t>完完全全的</a:t>
            </a:r>
            <a:r>
              <a:rPr lang="zh-CN" altLang="en-US" dirty="0" smtClean="0"/>
              <a:t>两回事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意识上传达到永生？早着呢</a:t>
            </a:r>
            <a:r>
              <a:rPr lang="en-US" altLang="zh-CN" dirty="0" smtClean="0"/>
              <a:t>……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41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从简单</a:t>
            </a:r>
            <a:r>
              <a:rPr lang="zh-CN" altLang="en-US" dirty="0" smtClean="0"/>
              <a:t>的人工神经网络</a:t>
            </a:r>
            <a:r>
              <a:rPr lang="zh-CN" altLang="en-US" dirty="0"/>
              <a:t>讲</a:t>
            </a:r>
            <a:r>
              <a:rPr lang="zh-CN" altLang="en-US" dirty="0" smtClean="0"/>
              <a:t>起</a:t>
            </a:r>
            <a:r>
              <a:rPr lang="en-US" altLang="zh-CN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和数据结构中讲的网络很像，有结点，有连接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网络是有向的，左面是输入，右面是输出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从左向右，叫前向传播 </a:t>
            </a:r>
            <a:r>
              <a:rPr lang="en-US" altLang="zh-CN" dirty="0" smtClean="0"/>
              <a:t>(</a:t>
            </a:r>
            <a:r>
              <a:rPr lang="en-US" altLang="zh-CN" dirty="0"/>
              <a:t>forward propagation</a:t>
            </a:r>
            <a:r>
              <a:rPr lang="en-US" altLang="zh-CN" dirty="0" smtClean="0"/>
              <a:t>)</a:t>
            </a:r>
          </a:p>
          <a:p>
            <a:pPr lvl="2"/>
            <a:r>
              <a:rPr lang="zh-CN" altLang="en-US" dirty="0" smtClean="0"/>
              <a:t>预测</a:t>
            </a:r>
            <a:r>
              <a:rPr lang="en-US" altLang="zh-CN" dirty="0" smtClean="0"/>
              <a:t>(prediction)</a:t>
            </a:r>
            <a:r>
              <a:rPr lang="zh-CN" altLang="en-US" dirty="0" smtClean="0"/>
              <a:t>、推导</a:t>
            </a:r>
            <a:r>
              <a:rPr lang="en-US" altLang="zh-CN" dirty="0" smtClean="0"/>
              <a:t>(inference)</a:t>
            </a:r>
            <a:r>
              <a:rPr lang="zh-CN" altLang="en-US" dirty="0" smtClean="0"/>
              <a:t>就是这个方向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从右向左，叫反向传播 </a:t>
            </a:r>
            <a:r>
              <a:rPr lang="en-US" altLang="zh-CN" dirty="0" smtClean="0"/>
              <a:t>(backward </a:t>
            </a:r>
            <a:r>
              <a:rPr lang="en-US" altLang="zh-CN" dirty="0"/>
              <a:t>propagation</a:t>
            </a:r>
            <a:r>
              <a:rPr lang="en-US" altLang="zh-CN" dirty="0" smtClean="0"/>
              <a:t>)</a:t>
            </a:r>
          </a:p>
          <a:p>
            <a:pPr lvl="2"/>
            <a:r>
              <a:rPr lang="zh-CN" altLang="en-US" dirty="0" smtClean="0"/>
              <a:t>网络训练就是这个方向</a:t>
            </a:r>
            <a:endParaRPr lang="en-US" altLang="zh-CN" dirty="0" smtClean="0"/>
          </a:p>
          <a:p>
            <a:r>
              <a:rPr lang="zh-CN" altLang="en-US" dirty="0"/>
              <a:t>每个连接有一个权重值</a:t>
            </a:r>
            <a:endParaRPr lang="en-US" altLang="zh-CN" dirty="0"/>
          </a:p>
          <a:p>
            <a:r>
              <a:rPr lang="zh-CN" altLang="en-US" dirty="0" smtClean="0"/>
              <a:t>每个结点有一个输出值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结点的输出值取决于它所有的输入值和权重</a:t>
            </a:r>
            <a:endParaRPr lang="en-US" altLang="zh-CN" dirty="0" smtClean="0"/>
          </a:p>
          <a:p>
            <a:endParaRPr lang="en-US" altLang="zh-CN" dirty="0" smtClean="0"/>
          </a:p>
        </p:txBody>
      </p:sp>
      <p:grpSp>
        <p:nvGrpSpPr>
          <p:cNvPr id="27" name="Group 26"/>
          <p:cNvGrpSpPr/>
          <p:nvPr/>
        </p:nvGrpSpPr>
        <p:grpSpPr>
          <a:xfrm>
            <a:off x="8275319" y="1294402"/>
            <a:ext cx="3573313" cy="4510540"/>
            <a:chOff x="8284029" y="3087823"/>
            <a:chExt cx="2573382" cy="3248342"/>
          </a:xfrm>
        </p:grpSpPr>
        <p:sp>
          <p:nvSpPr>
            <p:cNvPr id="7" name="Oval 6"/>
            <p:cNvSpPr/>
            <p:nvPr/>
          </p:nvSpPr>
          <p:spPr>
            <a:xfrm>
              <a:off x="8284029" y="3616505"/>
              <a:ext cx="827314" cy="82731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8284029" y="4816474"/>
              <a:ext cx="827314" cy="82731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0030097" y="3087823"/>
              <a:ext cx="827314" cy="82731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10030097" y="4298337"/>
              <a:ext cx="827314" cy="827314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0030097" y="5508851"/>
              <a:ext cx="827314" cy="8273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7" idx="6"/>
              <a:endCxn id="9" idx="2"/>
            </p:cNvCxnSpPr>
            <p:nvPr/>
          </p:nvCxnSpPr>
          <p:spPr>
            <a:xfrm flipV="1">
              <a:off x="9111343" y="3501480"/>
              <a:ext cx="918754" cy="52868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7" idx="6"/>
              <a:endCxn id="10" idx="2"/>
            </p:cNvCxnSpPr>
            <p:nvPr/>
          </p:nvCxnSpPr>
          <p:spPr>
            <a:xfrm>
              <a:off x="9111343" y="4030162"/>
              <a:ext cx="918754" cy="681832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8" idx="6"/>
              <a:endCxn id="9" idx="2"/>
            </p:cNvCxnSpPr>
            <p:nvPr/>
          </p:nvCxnSpPr>
          <p:spPr>
            <a:xfrm flipV="1">
              <a:off x="9111343" y="3501480"/>
              <a:ext cx="918754" cy="1728651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8" idx="6"/>
              <a:endCxn id="11" idx="2"/>
            </p:cNvCxnSpPr>
            <p:nvPr/>
          </p:nvCxnSpPr>
          <p:spPr>
            <a:xfrm>
              <a:off x="9111343" y="5230131"/>
              <a:ext cx="918754" cy="692377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  <a:endCxn id="10" idx="2"/>
            </p:cNvCxnSpPr>
            <p:nvPr/>
          </p:nvCxnSpPr>
          <p:spPr>
            <a:xfrm flipV="1">
              <a:off x="9111343" y="4711994"/>
              <a:ext cx="918754" cy="518137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7" idx="6"/>
              <a:endCxn id="11" idx="2"/>
            </p:cNvCxnSpPr>
            <p:nvPr/>
          </p:nvCxnSpPr>
          <p:spPr>
            <a:xfrm>
              <a:off x="9111343" y="4030162"/>
              <a:ext cx="918754" cy="1892346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9609129" y="2080810"/>
            <a:ext cx="4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515861" y="4404076"/>
            <a:ext cx="4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452244" y="2966010"/>
            <a:ext cx="4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287941" y="2388931"/>
            <a:ext cx="4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0271706" y="3697886"/>
            <a:ext cx="4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094486" y="3162651"/>
            <a:ext cx="40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35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前向传播 </a:t>
            </a:r>
            <a:r>
              <a:rPr lang="en-US" altLang="zh-CN" dirty="0" smtClean="0"/>
              <a:t>(Forward Propagation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7394" y="1825625"/>
            <a:ext cx="6076406" cy="4351338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Out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Input1 * W1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C00000"/>
                </a:solidFill>
              </a:rPr>
              <a:t>Input2 * W2</a:t>
            </a:r>
          </a:p>
          <a:p>
            <a:pPr lvl="1">
              <a:spcAft>
                <a:spcPts val="600"/>
              </a:spcAft>
            </a:pPr>
            <a:r>
              <a:rPr lang="zh-CN" altLang="en-US" dirty="0" smtClean="0"/>
              <a:t>太简单了，写成求和公式也吓不到人</a:t>
            </a:r>
            <a:endParaRPr lang="en-US" altLang="zh-CN" dirty="0" smtClean="0"/>
          </a:p>
          <a:p>
            <a:r>
              <a:rPr lang="zh-CN" altLang="en-US" dirty="0" smtClean="0"/>
              <a:t>这就是前向传播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切，不</a:t>
            </a:r>
            <a:r>
              <a:rPr lang="zh-CN" altLang="en-US" dirty="0"/>
              <a:t>就是加权求和么</a:t>
            </a:r>
            <a:r>
              <a:rPr lang="zh-CN" altLang="en-US" dirty="0" smtClean="0"/>
              <a:t>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说好</a:t>
            </a:r>
            <a:r>
              <a:rPr lang="zh-CN" altLang="en-US" dirty="0"/>
              <a:t>的高级算法在</a:t>
            </a:r>
            <a:r>
              <a:rPr lang="zh-CN" altLang="en-US" dirty="0" smtClean="0"/>
              <a:t>哪呢？</a:t>
            </a:r>
            <a:endParaRPr lang="en-US" altLang="zh-CN" dirty="0" smtClean="0"/>
          </a:p>
          <a:p>
            <a:r>
              <a:rPr lang="zh-CN" altLang="en-US" dirty="0" smtClean="0"/>
              <a:t>很明显，这些权重 </a:t>
            </a:r>
            <a:r>
              <a:rPr lang="en-US" altLang="zh-CN" dirty="0" smtClean="0"/>
              <a:t>(W1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W2) </a:t>
            </a:r>
            <a:r>
              <a:rPr lang="zh-CN" altLang="en-US" dirty="0" smtClean="0"/>
              <a:t>参数决定了网络能做什么、做得好不好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在机器学习中，参数通过训练得到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比如用反向传播 </a:t>
            </a:r>
            <a:r>
              <a:rPr lang="en-US" altLang="zh-CN" dirty="0" smtClean="0"/>
              <a:t>(</a:t>
            </a:r>
            <a:r>
              <a:rPr lang="en-US" altLang="zh-CN" dirty="0"/>
              <a:t>backward propagation)</a:t>
            </a:r>
            <a:endParaRPr lang="en-US" dirty="0"/>
          </a:p>
          <a:p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-346165" y="1506585"/>
            <a:ext cx="5365980" cy="4537946"/>
            <a:chOff x="-346165" y="1506585"/>
            <a:chExt cx="5365980" cy="4537946"/>
          </a:xfrm>
        </p:grpSpPr>
        <p:cxnSp>
          <p:nvCxnSpPr>
            <p:cNvPr id="22" name="Straight Arrow Connector 21"/>
            <p:cNvCxnSpPr>
              <a:stCxn id="12" idx="6"/>
            </p:cNvCxnSpPr>
            <p:nvPr/>
          </p:nvCxnSpPr>
          <p:spPr>
            <a:xfrm flipV="1">
              <a:off x="4325619" y="3784598"/>
              <a:ext cx="577307" cy="1"/>
            </a:xfrm>
            <a:prstGeom prst="straightConnector1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-346165" y="1506585"/>
              <a:ext cx="5365980" cy="4537946"/>
              <a:chOff x="-346165" y="1506585"/>
              <a:chExt cx="5365980" cy="453794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-346165" y="1506585"/>
                <a:ext cx="4671784" cy="4537946"/>
                <a:chOff x="8284029" y="3616505"/>
                <a:chExt cx="2087074" cy="2027283"/>
              </a:xfrm>
            </p:grpSpPr>
            <p:sp>
              <p:nvSpPr>
                <p:cNvPr id="9" name="Oval 8"/>
                <p:cNvSpPr/>
                <p:nvPr/>
              </p:nvSpPr>
              <p:spPr>
                <a:xfrm>
                  <a:off x="8284029" y="3616505"/>
                  <a:ext cx="827314" cy="827314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/>
                    <a:t>Input 1</a:t>
                  </a:r>
                  <a:endParaRPr lang="en-US" sz="2800" dirty="0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8284029" y="4816474"/>
                  <a:ext cx="827314" cy="82731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/>
                    <a:t>Input 2</a:t>
                  </a:r>
                  <a:endParaRPr lang="en-US" sz="2800" dirty="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9543789" y="4220528"/>
                  <a:ext cx="827314" cy="827314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 smtClean="0"/>
                    <a:t>SUM</a:t>
                  </a:r>
                  <a:endParaRPr lang="en-US" sz="2800" baseline="-25000" dirty="0"/>
                </a:p>
              </p:txBody>
            </p:sp>
            <p:cxnSp>
              <p:nvCxnSpPr>
                <p:cNvPr id="15" name="Straight Arrow Connector 14"/>
                <p:cNvCxnSpPr>
                  <a:stCxn id="9" idx="6"/>
                  <a:endCxn id="12" idx="2"/>
                </p:cNvCxnSpPr>
                <p:nvPr/>
              </p:nvCxnSpPr>
              <p:spPr>
                <a:xfrm>
                  <a:off x="9111343" y="4030162"/>
                  <a:ext cx="432446" cy="604023"/>
                </a:xfrm>
                <a:prstGeom prst="straightConnector1">
                  <a:avLst/>
                </a:prstGeom>
                <a:ln w="57150" cap="rnd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>
                  <a:stCxn id="10" idx="6"/>
                  <a:endCxn id="12" idx="2"/>
                </p:cNvCxnSpPr>
                <p:nvPr/>
              </p:nvCxnSpPr>
              <p:spPr>
                <a:xfrm flipV="1">
                  <a:off x="9111343" y="4634185"/>
                  <a:ext cx="432446" cy="595946"/>
                </a:xfrm>
                <a:prstGeom prst="straightConnector1">
                  <a:avLst/>
                </a:prstGeom>
                <a:ln w="57150" cap="rnd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TextBox 24"/>
              <p:cNvSpPr txBox="1"/>
              <p:nvPr/>
            </p:nvSpPr>
            <p:spPr>
              <a:xfrm>
                <a:off x="1772656" y="2356889"/>
                <a:ext cx="7010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W1</a:t>
                </a:r>
                <a:endParaRPr lang="en-US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772656" y="4768213"/>
                <a:ext cx="7010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W2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318743" y="3145723"/>
                <a:ext cx="7010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7030A0"/>
                    </a:solidFill>
                  </a:rPr>
                  <a:t>Out</a:t>
                </a:r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166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</a:t>
            </a:r>
            <a:r>
              <a:rPr lang="zh-CN" altLang="en-US" dirty="0" smtClean="0"/>
              <a:t>：为什么是中文教程？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仅此一次，用高效的形式，服务于目的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减少各种（哪怕不大的）干扰，最大程度地服务于最终目的</a:t>
            </a:r>
            <a:endParaRPr lang="en-US" altLang="zh-CN" dirty="0" smtClean="0"/>
          </a:p>
          <a:p>
            <a:pPr lvl="1">
              <a:spcAft>
                <a:spcPts val="600"/>
              </a:spcAft>
            </a:pPr>
            <a:endParaRPr lang="en-US" altLang="zh-CN" sz="1400" dirty="0" smtClean="0"/>
          </a:p>
          <a:p>
            <a:pPr lvl="1">
              <a:spcAft>
                <a:spcPts val="600"/>
              </a:spcAft>
            </a:pPr>
            <a:endParaRPr lang="en-US" altLang="zh-CN" sz="1400" dirty="0" smtClean="0"/>
          </a:p>
          <a:p>
            <a:r>
              <a:rPr lang="zh-CN" altLang="en-US" dirty="0" smtClean="0"/>
              <a:t>同样的字符数量，中文的信息量更大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毕竟字符集更大么</a:t>
            </a:r>
            <a:endParaRPr lang="en-US" altLang="zh-CN" dirty="0" smtClean="0"/>
          </a:p>
          <a:p>
            <a:pPr lvl="1">
              <a:spcAft>
                <a:spcPts val="600"/>
              </a:spcAft>
            </a:pPr>
            <a:r>
              <a:rPr lang="zh-CN" altLang="en-US" dirty="0" smtClean="0"/>
              <a:t>据说德语是个很好的反例？</a:t>
            </a:r>
            <a:endParaRPr lang="en-US" altLang="zh-CN" dirty="0" smtClean="0"/>
          </a:p>
          <a:p>
            <a:r>
              <a:rPr lang="zh-CN" altLang="en-US" dirty="0" smtClean="0"/>
              <a:t>名词术语还是要标注英文的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否则以后怎么看</a:t>
            </a:r>
            <a:r>
              <a:rPr lang="en-US" altLang="zh-CN" dirty="0" smtClean="0"/>
              <a:t>Paper</a:t>
            </a:r>
            <a:r>
              <a:rPr lang="zh-CN" altLang="en-US" dirty="0" smtClean="0"/>
              <a:t>嘛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90650" y="2734469"/>
            <a:ext cx="7024552" cy="461665"/>
          </a:xfrm>
          <a:prstGeom prst="rect">
            <a:avLst/>
          </a:prstGeom>
        </p:spPr>
        <p:txBody>
          <a:bodyPr wrap="none">
            <a:prstTxWarp prst="textChevron">
              <a:avLst/>
            </a:prstTxWarp>
            <a:spAutoFit/>
          </a:bodyPr>
          <a:lstStyle/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gradFill flip="none" rotWithShape="1">
                  <a:gsLst>
                    <a:gs pos="0">
                      <a:srgbClr val="FFC000"/>
                    </a:gs>
                    <a:gs pos="33000">
                      <a:srgbClr val="FF0000"/>
                    </a:gs>
                    <a:gs pos="70000">
                      <a:srgbClr val="00B050"/>
                    </a:gs>
                    <a:gs pos="100000">
                      <a:srgbClr val="0070C0"/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包括这 </a:t>
            </a:r>
            <a:r>
              <a:rPr lang="en-US" altLang="zh-CN" sz="2400" dirty="0">
                <a:gradFill flip="none" rotWithShape="1">
                  <a:gsLst>
                    <a:gs pos="0">
                      <a:srgbClr val="FFC000"/>
                    </a:gs>
                    <a:gs pos="33000">
                      <a:srgbClr val="FF0000"/>
                    </a:gs>
                    <a:gs pos="70000">
                      <a:srgbClr val="00B050"/>
                    </a:gs>
                    <a:gs pos="100000">
                      <a:srgbClr val="0070C0"/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Slides </a:t>
            </a:r>
            <a:r>
              <a:rPr lang="zh-CN" altLang="en-US" sz="2400" dirty="0">
                <a:gradFill flip="none" rotWithShape="1">
                  <a:gsLst>
                    <a:gs pos="0">
                      <a:srgbClr val="FFC000"/>
                    </a:gs>
                    <a:gs pos="33000">
                      <a:srgbClr val="FF0000"/>
                    </a:gs>
                    <a:gs pos="70000">
                      <a:srgbClr val="00B050"/>
                    </a:gs>
                    <a:gs pos="100000">
                      <a:srgbClr val="0070C0"/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都是故意使用极</a:t>
            </a:r>
            <a:r>
              <a:rPr lang="en-US" altLang="zh-CN" sz="2400" dirty="0">
                <a:gradFill flip="none" rotWithShape="1">
                  <a:gsLst>
                    <a:gs pos="0">
                      <a:srgbClr val="FFC000"/>
                    </a:gs>
                    <a:gs pos="33000">
                      <a:srgbClr val="FF0000"/>
                    </a:gs>
                    <a:gs pos="70000">
                      <a:srgbClr val="00B050"/>
                    </a:gs>
                    <a:gs pos="100000">
                      <a:srgbClr val="0070C0"/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zh-CN" sz="2400" dirty="0" err="1">
                <a:gradFill flip="none" rotWithShape="1">
                  <a:gsLst>
                    <a:gs pos="0">
                      <a:srgbClr val="FFC000"/>
                    </a:gs>
                    <a:gs pos="33000">
                      <a:srgbClr val="FF0000"/>
                    </a:gs>
                    <a:gs pos="70000">
                      <a:srgbClr val="00B050"/>
                    </a:gs>
                    <a:gs pos="100000">
                      <a:srgbClr val="0070C0"/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jù</a:t>
            </a:r>
            <a:r>
              <a:rPr lang="en-US" altLang="zh-CN" sz="2400" dirty="0">
                <a:gradFill flip="none" rotWithShape="1">
                  <a:gsLst>
                    <a:gs pos="0">
                      <a:srgbClr val="FFC000"/>
                    </a:gs>
                    <a:gs pos="33000">
                      <a:srgbClr val="FF0000"/>
                    </a:gs>
                    <a:gs pos="70000">
                      <a:srgbClr val="00B050"/>
                    </a:gs>
                    <a:gs pos="100000">
                      <a:srgbClr val="0070C0"/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zh-CN" altLang="en-US" sz="2400" dirty="0">
                <a:gradFill flip="none" rotWithShape="1">
                  <a:gsLst>
                    <a:gs pos="0">
                      <a:srgbClr val="FFC000"/>
                    </a:gs>
                    <a:gs pos="33000">
                      <a:srgbClr val="FF0000"/>
                    </a:gs>
                    <a:gs pos="70000">
                      <a:srgbClr val="00B050"/>
                    </a:gs>
                    <a:gs pos="100000">
                      <a:srgbClr val="0070C0"/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简</a:t>
            </a:r>
            <a:r>
              <a:rPr lang="en-US" altLang="zh-CN" sz="2400" dirty="0">
                <a:gradFill flip="none" rotWithShape="1">
                  <a:gsLst>
                    <a:gs pos="0">
                      <a:srgbClr val="FFC000"/>
                    </a:gs>
                    <a:gs pos="33000">
                      <a:srgbClr val="FF0000"/>
                    </a:gs>
                    <a:gs pos="70000">
                      <a:srgbClr val="00B050"/>
                    </a:gs>
                    <a:gs pos="100000">
                      <a:srgbClr val="0070C0"/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en-US" altLang="zh-CN" sz="2400" dirty="0" err="1">
                <a:gradFill flip="none" rotWithShape="1">
                  <a:gsLst>
                    <a:gs pos="0">
                      <a:srgbClr val="FFC000"/>
                    </a:gs>
                    <a:gs pos="33000">
                      <a:srgbClr val="FF0000"/>
                    </a:gs>
                    <a:gs pos="70000">
                      <a:srgbClr val="00B050"/>
                    </a:gs>
                    <a:gs pos="100000">
                      <a:srgbClr val="0070C0"/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chǒu</a:t>
            </a:r>
            <a:r>
              <a:rPr lang="en-US" altLang="zh-CN" sz="2400" dirty="0">
                <a:gradFill flip="none" rotWithShape="1">
                  <a:gsLst>
                    <a:gs pos="0">
                      <a:srgbClr val="FFC000"/>
                    </a:gs>
                    <a:gs pos="33000">
                      <a:srgbClr val="FF0000"/>
                    </a:gs>
                    <a:gs pos="70000">
                      <a:srgbClr val="00B050"/>
                    </a:gs>
                    <a:gs pos="100000">
                      <a:srgbClr val="0070C0"/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zh-CN" altLang="en-US" sz="2400" dirty="0">
                <a:gradFill flip="none" rotWithShape="1">
                  <a:gsLst>
                    <a:gs pos="0">
                      <a:srgbClr val="FFC000"/>
                    </a:gs>
                    <a:gs pos="33000">
                      <a:srgbClr val="FF0000"/>
                    </a:gs>
                    <a:gs pos="70000">
                      <a:srgbClr val="00B050"/>
                    </a:gs>
                    <a:gs pos="100000">
                      <a:srgbClr val="0070C0"/>
                    </a:gs>
                  </a:gsLst>
                  <a:lin ang="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风格</a:t>
            </a:r>
            <a:endParaRPr lang="en-US" altLang="zh-CN" sz="2400" dirty="0">
              <a:gradFill flip="none" rotWithShape="1">
                <a:gsLst>
                  <a:gs pos="0">
                    <a:srgbClr val="FFC000"/>
                  </a:gs>
                  <a:gs pos="33000">
                    <a:srgbClr val="FF0000"/>
                  </a:gs>
                  <a:gs pos="70000">
                    <a:srgbClr val="00B050"/>
                  </a:gs>
                  <a:gs pos="100000">
                    <a:srgbClr val="0070C0"/>
                  </a:gs>
                </a:gsLst>
                <a:lin ang="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6182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反向传播  </a:t>
            </a:r>
            <a:r>
              <a:rPr lang="en-US" altLang="zh-CN" dirty="0" smtClean="0"/>
              <a:t>(Backward Propagation)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已知当前网络参数，也就知道了网络输出（使用正向传播）</a:t>
            </a:r>
            <a:endParaRPr lang="en-US" altLang="zh-CN" dirty="0" smtClean="0"/>
          </a:p>
          <a:p>
            <a:r>
              <a:rPr lang="zh-CN" altLang="en-US" dirty="0" smtClean="0"/>
              <a:t>已知“正确”的输出，也就是知道</a:t>
            </a:r>
            <a:r>
              <a:rPr lang="zh-CN" altLang="en-US" dirty="0"/>
              <a:t>网络</a:t>
            </a:r>
            <a:r>
              <a:rPr lang="zh-CN" altLang="en-US" dirty="0" smtClean="0"/>
              <a:t>输出的偏差</a:t>
            </a:r>
            <a:endParaRPr lang="en-US" altLang="zh-CN" dirty="0" smtClean="0"/>
          </a:p>
          <a:p>
            <a:r>
              <a:rPr lang="zh-CN" altLang="en-US" dirty="0" smtClean="0"/>
              <a:t>反向传播的目的：更新网络参数（各个连接的权重）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每个结点，其实就个多变量函数（多个输入）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现在知道输出肯定是错了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那么就要改函数表达式，令其更接近期望输出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函数式 </a:t>
            </a:r>
            <a:r>
              <a:rPr lang="en-US" altLang="zh-CN" dirty="0" smtClean="0"/>
              <a:t>f(x1, x2)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x1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*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w1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>
                <a:solidFill>
                  <a:srgbClr val="C00000"/>
                </a:solidFill>
              </a:rPr>
              <a:t>x2 </a:t>
            </a:r>
            <a:r>
              <a:rPr lang="en-US" dirty="0">
                <a:solidFill>
                  <a:srgbClr val="C00000"/>
                </a:solidFill>
              </a:rPr>
              <a:t>* W2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w2</a:t>
            </a:r>
            <a:r>
              <a:rPr lang="zh-CN" altLang="en-US" dirty="0" smtClean="0"/>
              <a:t>肯定需要修改，现在的问题是怎么改？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二者对错差的“贡献”不等，要按偏导数“分配”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忘了偏导数也不怕，本教程不超过高中数学知识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987550" y="3361510"/>
            <a:ext cx="4082530" cy="3309784"/>
            <a:chOff x="-346165" y="1506585"/>
            <a:chExt cx="5597434" cy="4537946"/>
          </a:xfrm>
        </p:grpSpPr>
        <p:cxnSp>
          <p:nvCxnSpPr>
            <p:cNvPr id="16" name="Straight Arrow Connector 15"/>
            <p:cNvCxnSpPr>
              <a:stCxn id="24" idx="6"/>
            </p:cNvCxnSpPr>
            <p:nvPr/>
          </p:nvCxnSpPr>
          <p:spPr>
            <a:xfrm flipV="1">
              <a:off x="4325619" y="3784598"/>
              <a:ext cx="577307" cy="1"/>
            </a:xfrm>
            <a:prstGeom prst="straightConnector1">
              <a:avLst/>
            </a:prstGeom>
            <a:ln w="57150" cap="rnd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-346165" y="1506585"/>
              <a:ext cx="5597434" cy="4537946"/>
              <a:chOff x="-346165" y="1506585"/>
              <a:chExt cx="5597434" cy="4537946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-346165" y="1506585"/>
                <a:ext cx="4671784" cy="4537946"/>
                <a:chOff x="8284029" y="3616505"/>
                <a:chExt cx="2087074" cy="2027283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8284029" y="3616505"/>
                  <a:ext cx="827314" cy="827314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/>
                    <a:t>Input 1</a:t>
                  </a:r>
                  <a:endParaRPr lang="en-US" sz="2000" dirty="0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8284029" y="4816474"/>
                  <a:ext cx="827314" cy="82731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/>
                    <a:t>Input 2</a:t>
                  </a:r>
                  <a:endParaRPr lang="en-US" sz="2000" dirty="0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9543789" y="4220528"/>
                  <a:ext cx="827314" cy="827314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/>
                    <a:t>SUM</a:t>
                  </a:r>
                  <a:endParaRPr lang="en-US" sz="2000" baseline="-25000" dirty="0"/>
                </a:p>
              </p:txBody>
            </p:sp>
            <p:cxnSp>
              <p:nvCxnSpPr>
                <p:cNvPr id="25" name="Straight Arrow Connector 24"/>
                <p:cNvCxnSpPr>
                  <a:stCxn id="22" idx="6"/>
                  <a:endCxn id="24" idx="2"/>
                </p:cNvCxnSpPr>
                <p:nvPr/>
              </p:nvCxnSpPr>
              <p:spPr>
                <a:xfrm>
                  <a:off x="9111343" y="4030162"/>
                  <a:ext cx="432446" cy="604023"/>
                </a:xfrm>
                <a:prstGeom prst="straightConnector1">
                  <a:avLst/>
                </a:prstGeom>
                <a:ln w="57150" cap="rnd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/>
                <p:cNvCxnSpPr>
                  <a:stCxn id="23" idx="6"/>
                  <a:endCxn id="24" idx="2"/>
                </p:cNvCxnSpPr>
                <p:nvPr/>
              </p:nvCxnSpPr>
              <p:spPr>
                <a:xfrm flipV="1">
                  <a:off x="9111343" y="4634185"/>
                  <a:ext cx="432446" cy="595946"/>
                </a:xfrm>
                <a:prstGeom prst="straightConnector1">
                  <a:avLst/>
                </a:prstGeom>
                <a:ln w="57150" cap="rnd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TextBox 18"/>
              <p:cNvSpPr txBox="1"/>
              <p:nvPr/>
            </p:nvSpPr>
            <p:spPr>
              <a:xfrm>
                <a:off x="1772657" y="2356889"/>
                <a:ext cx="1127297" cy="611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W1</a:t>
                </a:r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772657" y="4768213"/>
                <a:ext cx="1127297" cy="611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W2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318743" y="3145723"/>
                <a:ext cx="932526" cy="611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Out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747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061" y="2636934"/>
            <a:ext cx="5168691" cy="3853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反向传播</a:t>
            </a:r>
            <a:r>
              <a:rPr lang="en-US" altLang="zh-CN" dirty="0" smtClean="0"/>
              <a:t> (2) ——</a:t>
            </a:r>
            <a:r>
              <a:rPr lang="zh-CN" altLang="en-US" dirty="0" smtClean="0"/>
              <a:t>这页可能一会要再回来看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想像你正在爬山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在东西方向上走了多远，是</a:t>
            </a:r>
            <a:r>
              <a:rPr lang="en-US" altLang="zh-CN" dirty="0" smtClean="0"/>
              <a:t>X</a:t>
            </a:r>
            <a:r>
              <a:rPr lang="zh-CN" altLang="en-US" dirty="0" smtClean="0"/>
              <a:t>轴上的变化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在南北方向上走了多远，是</a:t>
            </a:r>
            <a:r>
              <a:rPr lang="en-US" altLang="zh-CN" dirty="0" smtClean="0"/>
              <a:t>Y</a:t>
            </a:r>
            <a:r>
              <a:rPr lang="zh-CN" altLang="en-US" dirty="0" smtClean="0"/>
              <a:t>轴上的变化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这座山就是这个二变量函数的</a:t>
            </a:r>
            <a:r>
              <a:rPr lang="zh-CN" altLang="en-US" dirty="0" smtClean="0">
                <a:hlinkClick r:id="rId4"/>
              </a:rPr>
              <a:t>图像化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某一固定的</a:t>
            </a:r>
            <a:r>
              <a:rPr lang="en-US" altLang="zh-CN" dirty="0" smtClean="0"/>
              <a:t>(X, Y)</a:t>
            </a:r>
            <a:r>
              <a:rPr lang="zh-CN" altLang="en-US" dirty="0" smtClean="0"/>
              <a:t>处到底有多高，就是</a:t>
            </a:r>
            <a:r>
              <a:rPr lang="en-US" altLang="zh-CN" dirty="0" smtClean="0"/>
              <a:t>F(X, Y)</a:t>
            </a:r>
            <a:r>
              <a:rPr lang="zh-CN" altLang="en-US" dirty="0" smtClean="0"/>
              <a:t>决定的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山上某一点的偏导数 </a:t>
            </a:r>
            <a:r>
              <a:rPr lang="en-US" altLang="zh-CN" dirty="0"/>
              <a:t>(partial derivatives</a:t>
            </a:r>
            <a:r>
              <a:rPr lang="en-US" altLang="zh-CN" dirty="0" smtClean="0"/>
              <a:t>)</a:t>
            </a:r>
            <a:r>
              <a:rPr lang="zh-CN" altLang="en-US" dirty="0"/>
              <a:t> </a:t>
            </a:r>
            <a:r>
              <a:rPr lang="zh-CN" altLang="en-US" dirty="0" smtClean="0"/>
              <a:t>有两个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X</a:t>
            </a:r>
            <a:r>
              <a:rPr lang="zh-CN" altLang="en-US" dirty="0" smtClean="0"/>
              <a:t>方向上的高低变化</a:t>
            </a:r>
            <a:r>
              <a:rPr lang="zh-CN" altLang="en-US" dirty="0"/>
              <a:t>斜率</a:t>
            </a:r>
            <a:r>
              <a:rPr lang="zh-CN" altLang="en-US" dirty="0" smtClean="0"/>
              <a:t>，就是对变量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的偏导数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Y</a:t>
            </a:r>
            <a:r>
              <a:rPr lang="zh-CN" altLang="en-US" dirty="0" smtClean="0"/>
              <a:t>方向上的</a:t>
            </a:r>
            <a:r>
              <a:rPr lang="zh-CN" altLang="en-US" dirty="0"/>
              <a:t>高低</a:t>
            </a:r>
            <a:r>
              <a:rPr lang="zh-CN" altLang="en-US" dirty="0" smtClean="0"/>
              <a:t>变化斜率，就是对变量</a:t>
            </a:r>
            <a:r>
              <a:rPr lang="en-US" altLang="zh-CN" dirty="0" smtClean="0"/>
              <a:t>Y</a:t>
            </a:r>
            <a:r>
              <a:rPr lang="zh-CN" altLang="en-US" dirty="0" smtClean="0"/>
              <a:t>的偏导数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18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数值方法的思想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可还记得牛顿法求平方根？</a:t>
            </a:r>
            <a:r>
              <a:rPr lang="en-US" altLang="zh-CN" baseline="30000" dirty="0" smtClean="0">
                <a:hlinkClick r:id="rId3"/>
              </a:rPr>
              <a:t>URL</a:t>
            </a:r>
            <a:endParaRPr lang="en-US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570" y="405493"/>
            <a:ext cx="6200504" cy="3424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094" y="3964927"/>
            <a:ext cx="6084980" cy="1916611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25" y="2957915"/>
            <a:ext cx="4438095" cy="32190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13381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8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数值方法的思想</a:t>
            </a:r>
            <a:r>
              <a:rPr lang="en-US" altLang="zh-CN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426003" cy="435133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牛顿法过程的文字描述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初始化一个估算值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用估算值代入原方程，并评估误差的大小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如果误差很小了，就成功了；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如果超过最大循环次数了，也要退出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否则就进一步推算估算值（用斜率），然后再跳转至步骤 </a:t>
            </a:r>
            <a:r>
              <a:rPr lang="en-US" altLang="zh-CN" dirty="0" smtClean="0"/>
              <a:t>2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zh-CN" altLang="en-US" dirty="0" smtClean="0"/>
              <a:t>神经网络的训练过程与之非常像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后面会再回顾这段内容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81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04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神经网络的训练过程</a:t>
            </a:r>
            <a:r>
              <a:rPr lang="en-US" altLang="zh-CN" baseline="30000" dirty="0" smtClean="0"/>
              <a:t>(</a:t>
            </a:r>
            <a:r>
              <a:rPr lang="zh-CN" altLang="en-US" baseline="30000" dirty="0" smtClean="0"/>
              <a:t>以常用的梯度下降训练法为例</a:t>
            </a:r>
            <a:r>
              <a:rPr lang="en-US" altLang="zh-CN" baseline="30000" dirty="0" smtClean="0"/>
              <a:t>)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神经网络训练的</a:t>
            </a:r>
            <a:r>
              <a:rPr lang="zh-CN" altLang="en-US" dirty="0"/>
              <a:t>文字描述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初始化</a:t>
            </a:r>
            <a:r>
              <a:rPr lang="zh-CN" altLang="en-US" dirty="0" smtClean="0"/>
              <a:t>一些随机</a:t>
            </a:r>
            <a:r>
              <a:rPr lang="zh-CN" altLang="en-US" dirty="0"/>
              <a:t>参数</a:t>
            </a:r>
            <a:r>
              <a:rPr lang="zh-CN" altLang="en-US" dirty="0" smtClean="0"/>
              <a:t>值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用参数值进行前向传播，并评估</a:t>
            </a:r>
            <a:r>
              <a:rPr lang="zh-CN" altLang="en-US" dirty="0"/>
              <a:t>误差的大小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如果误差很小了，就成功了；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如果超过最大循环次数了，也要退出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否则就进一步</a:t>
            </a:r>
            <a:r>
              <a:rPr lang="zh-CN" altLang="en-US" dirty="0" smtClean="0"/>
              <a:t>推算参数值（用反向传播），</a:t>
            </a:r>
            <a:r>
              <a:rPr lang="zh-CN" altLang="en-US" dirty="0"/>
              <a:t>然后再跳转至步骤 </a:t>
            </a:r>
            <a:r>
              <a:rPr lang="en-US" altLang="zh-CN" dirty="0"/>
              <a:t>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82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类比：神经网络训练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牛顿方法求解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都使用 “不正确”的初始值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牛顿法使用一个随意的初始值（可随机，也有好的经验值）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神经网络使用一组随机值作为网络参数</a:t>
            </a:r>
            <a:endParaRPr lang="en-US" altLang="zh-CN" dirty="0" smtClean="0"/>
          </a:p>
          <a:p>
            <a:r>
              <a:rPr lang="zh-CN" altLang="en-US" dirty="0" smtClean="0"/>
              <a:t>都可以评估当前离“正确”还有多大误差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牛顿法代入原平方函数进行评估</a:t>
            </a:r>
            <a:endParaRPr lang="en-US" altLang="zh-CN" dirty="0" smtClean="0"/>
          </a:p>
          <a:p>
            <a:pPr lvl="1"/>
            <a:r>
              <a:rPr lang="zh-CN" altLang="en-US" dirty="0"/>
              <a:t>神经网络</a:t>
            </a:r>
            <a:r>
              <a:rPr lang="zh-CN" altLang="en-US" dirty="0" smtClean="0"/>
              <a:t>使用损失函数</a:t>
            </a:r>
            <a:r>
              <a:rPr lang="en-US" altLang="zh-CN" dirty="0" smtClean="0"/>
              <a:t>(Loss Function)</a:t>
            </a:r>
            <a:r>
              <a:rPr lang="zh-CN" altLang="en-US" dirty="0" smtClean="0"/>
              <a:t>进行评估</a:t>
            </a:r>
            <a:endParaRPr lang="en-US" altLang="zh-CN" dirty="0" smtClean="0"/>
          </a:p>
          <a:p>
            <a:r>
              <a:rPr lang="zh-CN" altLang="en-US" dirty="0" smtClean="0"/>
              <a:t>都可以迭代式进行改进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牛顿法改进一个值（用斜率来修正平方根的估算）</a:t>
            </a:r>
            <a:endParaRPr lang="en-US" altLang="zh-CN" dirty="0" smtClean="0"/>
          </a:p>
          <a:p>
            <a:pPr lvl="1"/>
            <a:r>
              <a:rPr lang="zh-CN" altLang="en-US" dirty="0"/>
              <a:t>神经网络</a:t>
            </a:r>
            <a:r>
              <a:rPr lang="zh-CN" altLang="en-US" dirty="0" smtClean="0"/>
              <a:t>改进很多值（用反向传播</a:t>
            </a:r>
            <a:r>
              <a:rPr lang="en-US" altLang="zh-CN" dirty="0"/>
              <a:t>back </a:t>
            </a:r>
            <a:r>
              <a:rPr lang="en-US" altLang="zh-CN" dirty="0" smtClean="0"/>
              <a:t>propagation</a:t>
            </a:r>
            <a:r>
              <a:rPr lang="zh-CN" altLang="en-US" dirty="0" smtClean="0"/>
              <a:t>来修正多个参数）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1777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但是，神经网络有一个致命缺陷</a:t>
            </a:r>
            <a:r>
              <a:rPr lang="en-US" altLang="zh-CN" dirty="0" smtClean="0"/>
              <a:t>……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现有训练方法不能保证找到全局最优参数（</a:t>
            </a:r>
            <a:r>
              <a:rPr lang="en-US" altLang="zh-CN" dirty="0" smtClean="0"/>
              <a:t>SGM</a:t>
            </a:r>
            <a:r>
              <a:rPr lang="zh-CN" altLang="en-US" dirty="0" smtClean="0"/>
              <a:t>它在得意地笑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）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14" y="3823026"/>
            <a:ext cx="5357324" cy="27891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454" y="3823026"/>
            <a:ext cx="5435082" cy="30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6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140" y="4207237"/>
            <a:ext cx="6343859" cy="265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神经网络？统计？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可还记得线性回归？已知一些点，求直线方程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实测点的数量很多，但每个点都有测量误差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高斯最小二乘法计算谷神星轨道打脸黑格尔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很多曲线回归也可以约化成线性回归</a:t>
            </a:r>
            <a:endParaRPr lang="en-US" altLang="zh-CN" dirty="0" smtClean="0"/>
          </a:p>
          <a:p>
            <a:r>
              <a:rPr lang="zh-CN" altLang="en-US" dirty="0" smtClean="0"/>
              <a:t>这不就是个多元线性回归么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深度神经网络引入了非线性（激活函数）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88" y="1144588"/>
            <a:ext cx="4424754" cy="292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132" y="2843710"/>
            <a:ext cx="9227736" cy="401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是的，就这样子，神经网络就可以用了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知识本身不复杂，但网络可以很复杂</a:t>
            </a:r>
            <a:endParaRPr lang="en-US" altLang="zh-CN" dirty="0" smtClean="0"/>
          </a:p>
          <a:p>
            <a:r>
              <a:rPr lang="zh-CN" altLang="en-US" dirty="0" smtClean="0"/>
              <a:t>简单的网络也可以解决问题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5649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机器学习能用来做什么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“监督机器学习”解决的问题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分类：把输入归入到已知的类别中。比如：识别物体的种类，鉴别产品质量是否合格，判断病人的疾病类型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回归：预测一下新的数值。比如：估算买家的心理价格，预测股价变动</a:t>
            </a:r>
            <a:endParaRPr lang="en-US" altLang="zh-CN" dirty="0" smtClean="0"/>
          </a:p>
          <a:p>
            <a:r>
              <a:rPr lang="zh-CN" altLang="en-US" dirty="0" smtClean="0"/>
              <a:t>“非监督机器学习”解决的问题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</a:t>
            </a:r>
            <a:r>
              <a:rPr lang="en-US" altLang="zh-CN" dirty="0" smtClean="0"/>
              <a:t>K-Means</a:t>
            </a:r>
            <a:r>
              <a:rPr lang="zh-CN" altLang="en-US" dirty="0" smtClean="0"/>
              <a:t>进行分类（或自组织映射</a:t>
            </a:r>
            <a:r>
              <a:rPr lang="en-US" altLang="zh-CN" dirty="0" smtClean="0"/>
              <a:t>Self Organizing Map</a:t>
            </a:r>
            <a:r>
              <a:rPr lang="zh-CN" altLang="en-US" dirty="0" smtClean="0"/>
              <a:t>对数据降维映射）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自动编码器</a:t>
            </a:r>
            <a:r>
              <a:rPr lang="en-US" altLang="zh-CN" dirty="0" smtClean="0"/>
              <a:t> (Auto Encoder) </a:t>
            </a:r>
            <a:r>
              <a:rPr lang="zh-CN" altLang="en-US" dirty="0" smtClean="0"/>
              <a:t>提取数据特征（数据降噪、降维）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大名鼎鼎的生成对抗网络</a:t>
            </a:r>
            <a:r>
              <a:rPr lang="en-US" altLang="zh-CN" dirty="0" smtClean="0"/>
              <a:t> (</a:t>
            </a:r>
            <a:r>
              <a:rPr lang="en-US" dirty="0" smtClean="0"/>
              <a:t>GAN)</a:t>
            </a:r>
          </a:p>
          <a:p>
            <a:r>
              <a:rPr lang="zh-CN" altLang="en-US" dirty="0" smtClean="0"/>
              <a:t>以及其它（</a:t>
            </a:r>
            <a:r>
              <a:rPr lang="en-US" altLang="zh-CN" dirty="0" smtClean="0"/>
              <a:t>PPT</a:t>
            </a:r>
            <a:r>
              <a:rPr lang="zh-CN" altLang="en-US" dirty="0" smtClean="0"/>
              <a:t>祖师说了，只能列三条）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0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</a:t>
            </a:r>
            <a:r>
              <a:rPr lang="zh-CN" altLang="en-US" dirty="0" smtClean="0"/>
              <a:t>：为什么还要再来一个机器学习教程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44497" cy="4351338"/>
          </a:xfrm>
        </p:spPr>
        <p:txBody>
          <a:bodyPr/>
          <a:lstStyle/>
          <a:p>
            <a:r>
              <a:rPr lang="zh-CN" altLang="en-US" dirty="0" smtClean="0"/>
              <a:t>劣质内容传播更广但无用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媒体的耸人听闻含金量太低</a:t>
            </a:r>
            <a:endParaRPr lang="en-US" altLang="zh-CN" dirty="0" smtClean="0"/>
          </a:p>
          <a:p>
            <a:pPr lvl="1">
              <a:spcAft>
                <a:spcPts val="600"/>
              </a:spcAft>
            </a:pPr>
            <a:r>
              <a:rPr lang="zh-CN" altLang="en-US" dirty="0" smtClean="0"/>
              <a:t>比如：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霍金辞世生前曾警示：小心</a:t>
            </a:r>
            <a:r>
              <a:rPr lang="en-US" altLang="zh-CN" dirty="0" smtClean="0"/>
              <a:t>AI</a:t>
            </a:r>
            <a:r>
              <a:rPr lang="zh-CN" altLang="en-US" dirty="0" smtClean="0"/>
              <a:t>毁灭人类</a:t>
            </a:r>
            <a:r>
              <a:rPr lang="en-US" altLang="zh-CN" dirty="0" smtClean="0"/>
              <a:t>》</a:t>
            </a:r>
          </a:p>
          <a:p>
            <a:r>
              <a:rPr lang="zh-CN" altLang="en-US" dirty="0" smtClean="0"/>
              <a:t>公开课比较难，需要投入太多时间，难以快速取得成就感</a:t>
            </a:r>
            <a:endParaRPr lang="en-US" altLang="zh-CN" dirty="0" smtClean="0"/>
          </a:p>
          <a:p>
            <a:pPr lvl="1">
              <a:spcAft>
                <a:spcPts val="600"/>
              </a:spcAft>
            </a:pPr>
            <a:r>
              <a:rPr lang="zh-CN" altLang="en-US" dirty="0" smtClean="0"/>
              <a:t>比如</a:t>
            </a:r>
            <a:r>
              <a:rPr lang="zh-CN" altLang="en-US" dirty="0" smtClean="0">
                <a:hlinkClick r:id="rId3"/>
              </a:rPr>
              <a:t>吴恩达的课程</a:t>
            </a:r>
            <a:r>
              <a:rPr lang="zh-CN" altLang="en-US" dirty="0"/>
              <a:t>（</a:t>
            </a:r>
            <a:r>
              <a:rPr lang="zh-CN" altLang="en-US" dirty="0" smtClean="0"/>
              <a:t>以及某乎特色的脑力外包：“</a:t>
            </a:r>
            <a:r>
              <a:rPr lang="zh-CN" altLang="en-US" dirty="0" smtClean="0">
                <a:hlinkClick r:id="rId4"/>
              </a:rPr>
              <a:t>如何看待</a:t>
            </a:r>
            <a:r>
              <a:rPr lang="zh-CN" altLang="en-US" dirty="0" smtClean="0"/>
              <a:t>”）</a:t>
            </a:r>
            <a:endParaRPr lang="en-US" altLang="zh-CN" dirty="0" smtClean="0"/>
          </a:p>
          <a:p>
            <a:r>
              <a:rPr lang="zh-CN" altLang="en-US" dirty="0" smtClean="0"/>
              <a:t>和具体产品有关的教程注重上手，往往不讲基础概念</a:t>
            </a:r>
            <a:endParaRPr lang="en-US" altLang="zh-CN" dirty="0" smtClean="0"/>
          </a:p>
          <a:p>
            <a:pPr lvl="1">
              <a:spcAft>
                <a:spcPts val="600"/>
              </a:spcAft>
            </a:pPr>
            <a:r>
              <a:rPr lang="zh-CN" altLang="en-US" dirty="0" smtClean="0"/>
              <a:t>它们假定你已经熟知这些：梯度、激活、卷积、池化、</a:t>
            </a:r>
            <a:r>
              <a:rPr lang="en-US" altLang="zh-CN" dirty="0" smtClean="0"/>
              <a:t>CNN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RNN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FCN……</a:t>
            </a:r>
          </a:p>
          <a:p>
            <a:pPr>
              <a:spcAft>
                <a:spcPts val="600"/>
              </a:spcAft>
            </a:pPr>
            <a:r>
              <a:rPr lang="zh-CN" altLang="en-US" dirty="0" smtClean="0"/>
              <a:t>专业书和论文更难，不适合快速入门上手</a:t>
            </a:r>
            <a:endParaRPr lang="en-US" altLang="zh-CN" dirty="0" smtClean="0"/>
          </a:p>
          <a:p>
            <a:r>
              <a:rPr lang="zh-CN" altLang="en-US" dirty="0" smtClean="0"/>
              <a:t>不要重新发明轮子？各行各业都在</a:t>
            </a:r>
            <a:r>
              <a:rPr lang="zh-CN" altLang="en-US" dirty="0" smtClean="0">
                <a:hlinkClick r:id="rId5"/>
              </a:rPr>
              <a:t>这样做</a:t>
            </a:r>
            <a:r>
              <a:rPr lang="zh-CN" altLang="en-US" dirty="0" smtClean="0"/>
              <a:t>呢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353" y="4983433"/>
            <a:ext cx="3913032" cy="1696039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43097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半场休息，技术回顾，外加 </a:t>
            </a:r>
            <a:r>
              <a:rPr lang="en-US" dirty="0" smtClean="0"/>
              <a:t>Q &amp; 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690688"/>
            <a:ext cx="83248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2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CNN </a:t>
            </a:r>
            <a:r>
              <a:rPr lang="zh-CN" altLang="en-US" dirty="0" smtClean="0"/>
              <a:t>卷积神经网络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年，还没听说过</a:t>
            </a:r>
            <a:r>
              <a:rPr lang="en-US" altLang="zh-CN" dirty="0" smtClean="0"/>
              <a:t>CNN</a:t>
            </a:r>
            <a:r>
              <a:rPr lang="zh-CN" altLang="en-US" dirty="0" smtClean="0"/>
              <a:t>的，你可以不当程序员了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64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演示：是猫，还是狗？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zh-CN" altLang="en-US" dirty="0" smtClean="0">
                <a:hlinkClick r:id="rId3"/>
              </a:rPr>
              <a:t>网上扒来的</a:t>
            </a:r>
            <a:r>
              <a:rPr lang="zh-CN" altLang="en-US" dirty="0" smtClean="0"/>
              <a:t>一个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小程序</a:t>
            </a:r>
            <a:r>
              <a:rPr lang="en-US" altLang="zh-CN" baseline="30000" dirty="0" smtClean="0">
                <a:hlinkClick r:id="rId4"/>
              </a:rPr>
              <a:t>GitHub</a:t>
            </a:r>
            <a:endParaRPr lang="en-US" altLang="zh-CN" baseline="30000" dirty="0" smtClean="0"/>
          </a:p>
          <a:p>
            <a:pPr lvl="1"/>
            <a:r>
              <a:rPr lang="zh-CN" altLang="en-US" dirty="0" smtClean="0"/>
              <a:t>功能：给定</a:t>
            </a:r>
            <a:r>
              <a:rPr lang="zh-CN" altLang="en-US" dirty="0"/>
              <a:t>一</a:t>
            </a:r>
            <a:r>
              <a:rPr lang="zh-CN" altLang="en-US" dirty="0" smtClean="0"/>
              <a:t>张动物图片</a:t>
            </a:r>
            <a:r>
              <a:rPr lang="zh-CN" altLang="en-US" dirty="0"/>
              <a:t>，判断是猫还是狗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结构：训练集 </a:t>
            </a:r>
            <a:r>
              <a:rPr lang="en-US" altLang="zh-CN" dirty="0" smtClean="0"/>
              <a:t>+ </a:t>
            </a:r>
            <a:r>
              <a:rPr lang="zh-CN" altLang="en-US" dirty="0" smtClean="0"/>
              <a:t>测试集 </a:t>
            </a:r>
            <a:r>
              <a:rPr lang="en-US" altLang="zh-CN" dirty="0" smtClean="0"/>
              <a:t>+ train.py</a:t>
            </a:r>
            <a:r>
              <a:rPr lang="zh-CN" altLang="en-US" dirty="0" smtClean="0"/>
              <a:t> </a:t>
            </a:r>
            <a:r>
              <a:rPr lang="en-US" altLang="zh-CN" dirty="0" smtClean="0"/>
              <a:t>+ predict.py</a:t>
            </a:r>
          </a:p>
          <a:p>
            <a:r>
              <a:rPr lang="zh-CN" altLang="en-US" dirty="0" smtClean="0"/>
              <a:t>同样的程序，基本不变，为其改换用途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功能：给定一张</a:t>
            </a:r>
            <a:r>
              <a:rPr lang="en-US" altLang="zh-CN" dirty="0" smtClean="0"/>
              <a:t>UI</a:t>
            </a:r>
            <a:r>
              <a:rPr lang="zh-CN" altLang="en-US" dirty="0" smtClean="0"/>
              <a:t>截图，判断是好还是坏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结构：训练集</a:t>
            </a:r>
            <a:r>
              <a:rPr lang="en-US" altLang="zh-CN" baseline="30000" dirty="0" smtClean="0"/>
              <a:t>(new)</a:t>
            </a:r>
            <a:r>
              <a:rPr lang="en-US" altLang="zh-CN" dirty="0" smtClean="0"/>
              <a:t> + </a:t>
            </a:r>
            <a:r>
              <a:rPr lang="zh-CN" altLang="en-US" dirty="0" smtClean="0"/>
              <a:t>测试集</a:t>
            </a:r>
            <a:r>
              <a:rPr lang="en-US" altLang="zh-CN" baseline="30000" dirty="0" smtClean="0"/>
              <a:t>(new) </a:t>
            </a:r>
            <a:r>
              <a:rPr lang="en-US" altLang="zh-CN" dirty="0" smtClean="0"/>
              <a:t>+ </a:t>
            </a:r>
            <a:r>
              <a:rPr lang="zh-CN" altLang="en-US" dirty="0" smtClean="0"/>
              <a:t>原程序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训练和预测程序不变，只改了标注和输出的标签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8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273" y="1825625"/>
            <a:ext cx="3307578" cy="2035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817" y="4382824"/>
            <a:ext cx="3466833" cy="191285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84362" y="5889115"/>
            <a:ext cx="6902605" cy="713678"/>
          </a:xfrm>
          <a:prstGeom prst="roundRect">
            <a:avLst>
              <a:gd name="adj" fmla="val 4329"/>
            </a:avLst>
          </a:prstGeom>
          <a:solidFill>
            <a:srgbClr val="0D0D0D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思考：为什么我们可以就这样简单地为其改换用途？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11416" y="6280845"/>
            <a:ext cx="151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A Good UI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27587" y="3811894"/>
            <a:ext cx="151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Bad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6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下半场换个风格，先来几个</a:t>
            </a:r>
            <a:r>
              <a:rPr lang="zh-CN" altLang="en-US" dirty="0" smtClean="0">
                <a:hlinkClick r:id="rId3"/>
              </a:rPr>
              <a:t>名词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zh-CN" altLang="en-US" dirty="0" smtClean="0"/>
              <a:t>隐藏层</a:t>
            </a:r>
            <a:r>
              <a:rPr lang="en-US" altLang="zh-CN" dirty="0" smtClean="0"/>
              <a:t> Hidden Layer</a:t>
            </a:r>
          </a:p>
          <a:p>
            <a:r>
              <a:rPr lang="en-US" altLang="zh-CN" dirty="0"/>
              <a:t>Flatten</a:t>
            </a:r>
          </a:p>
          <a:p>
            <a:r>
              <a:rPr lang="zh-CN" altLang="en-US" dirty="0" smtClean="0"/>
              <a:t>全连接层</a:t>
            </a:r>
            <a:r>
              <a:rPr lang="en-US" altLang="zh-CN" dirty="0" smtClean="0"/>
              <a:t> </a:t>
            </a:r>
            <a:r>
              <a:rPr lang="en-US" altLang="zh-CN" dirty="0"/>
              <a:t>Full </a:t>
            </a:r>
            <a:r>
              <a:rPr lang="en-US" altLang="zh-CN" dirty="0" smtClean="0"/>
              <a:t>Connection</a:t>
            </a:r>
            <a:r>
              <a:rPr lang="en-US" altLang="zh-CN" baseline="30000" dirty="0" smtClean="0"/>
              <a:t> (Dense)</a:t>
            </a:r>
            <a:endParaRPr lang="en-US" altLang="zh-CN" baseline="30000" dirty="0"/>
          </a:p>
          <a:p>
            <a:r>
              <a:rPr lang="zh-CN" altLang="en-US" dirty="0" smtClean="0"/>
              <a:t>激活函数 </a:t>
            </a:r>
            <a:r>
              <a:rPr lang="en-US" altLang="zh-CN" dirty="0" smtClean="0"/>
              <a:t>Activation Function</a:t>
            </a:r>
          </a:p>
          <a:p>
            <a:r>
              <a:rPr lang="zh-CN" altLang="en-US" dirty="0" smtClean="0"/>
              <a:t>偏置 </a:t>
            </a:r>
            <a:r>
              <a:rPr lang="en-US" altLang="zh-CN" dirty="0" smtClean="0"/>
              <a:t>Bias</a:t>
            </a:r>
          </a:p>
          <a:p>
            <a:r>
              <a:rPr lang="zh-CN" altLang="en-US" dirty="0" smtClean="0"/>
              <a:t>损失函数</a:t>
            </a:r>
            <a:r>
              <a:rPr lang="en-US" altLang="zh-CN" dirty="0" smtClean="0"/>
              <a:t> Loss Function</a:t>
            </a:r>
          </a:p>
          <a:p>
            <a:r>
              <a:rPr lang="zh-CN" altLang="en-US" dirty="0" smtClean="0"/>
              <a:t>梯度</a:t>
            </a:r>
            <a:r>
              <a:rPr lang="en-US" altLang="zh-CN" dirty="0" smtClean="0"/>
              <a:t> Gradient</a:t>
            </a:r>
          </a:p>
          <a:p>
            <a:r>
              <a:rPr lang="zh-CN" altLang="en-US" dirty="0" smtClean="0"/>
              <a:t>学习率</a:t>
            </a:r>
            <a:r>
              <a:rPr lang="en-US" altLang="zh-CN" dirty="0" smtClean="0"/>
              <a:t> Learning Rate</a:t>
            </a:r>
          </a:p>
          <a:p>
            <a:r>
              <a:rPr lang="zh-CN" altLang="en-US" dirty="0" smtClean="0"/>
              <a:t>过拟合 </a:t>
            </a:r>
            <a:r>
              <a:rPr lang="en-US" altLang="zh-CN" dirty="0" smtClean="0"/>
              <a:t>Over </a:t>
            </a:r>
            <a:r>
              <a:rPr lang="en-US" altLang="zh-CN" dirty="0"/>
              <a:t>Fit</a:t>
            </a:r>
            <a:endParaRPr lang="en-US" altLang="zh-CN" dirty="0" smtClean="0"/>
          </a:p>
          <a:p>
            <a:r>
              <a:rPr lang="zh-CN" altLang="en-US" dirty="0" smtClean="0"/>
              <a:t>欠拟合</a:t>
            </a:r>
            <a:r>
              <a:rPr lang="en-US" altLang="zh-CN" dirty="0" smtClean="0"/>
              <a:t> </a:t>
            </a:r>
            <a:r>
              <a:rPr lang="en-US" altLang="zh-CN" dirty="0"/>
              <a:t>Under </a:t>
            </a:r>
            <a:r>
              <a:rPr lang="en-US" altLang="zh-CN" dirty="0" smtClean="0"/>
              <a:t>Fit</a:t>
            </a:r>
          </a:p>
          <a:p>
            <a:r>
              <a:rPr lang="zh-CN" altLang="en-US" dirty="0" smtClean="0"/>
              <a:t>张量 </a:t>
            </a:r>
            <a:r>
              <a:rPr lang="en-US" dirty="0" smtClean="0"/>
              <a:t>Tensor</a:t>
            </a:r>
          </a:p>
          <a:p>
            <a:r>
              <a:rPr lang="zh-CN" altLang="en-US" dirty="0" smtClean="0"/>
              <a:t>卷积</a:t>
            </a:r>
            <a:r>
              <a:rPr lang="en-US" altLang="zh-CN" dirty="0" smtClean="0"/>
              <a:t> Convolution</a:t>
            </a:r>
          </a:p>
          <a:p>
            <a:r>
              <a:rPr lang="zh-CN" altLang="en-US" dirty="0" smtClean="0"/>
              <a:t>扩张卷积</a:t>
            </a:r>
            <a:r>
              <a:rPr lang="en-US" altLang="zh-CN" dirty="0" smtClean="0"/>
              <a:t> Dilated Convolution</a:t>
            </a:r>
          </a:p>
          <a:p>
            <a:r>
              <a:rPr lang="zh-CN" altLang="en-US" dirty="0" smtClean="0"/>
              <a:t>池化</a:t>
            </a:r>
            <a:r>
              <a:rPr lang="en-US" altLang="zh-CN" dirty="0" smtClean="0"/>
              <a:t> Pooling</a:t>
            </a:r>
          </a:p>
          <a:p>
            <a:r>
              <a:rPr lang="en-US" dirty="0" smtClean="0"/>
              <a:t>Dropout Layer</a:t>
            </a:r>
          </a:p>
          <a:p>
            <a:r>
              <a:rPr lang="zh-CN" altLang="en-US" dirty="0" smtClean="0"/>
              <a:t>超参数</a:t>
            </a:r>
            <a:r>
              <a:rPr lang="en-US" altLang="zh-CN" dirty="0"/>
              <a:t> </a:t>
            </a:r>
            <a:r>
              <a:rPr lang="en-US" altLang="zh-CN" dirty="0" err="1"/>
              <a:t>H</a:t>
            </a:r>
            <a:r>
              <a:rPr lang="en-US" altLang="zh-CN" dirty="0" err="1" smtClean="0"/>
              <a:t>yperparameters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92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ounded Rectangle 91"/>
          <p:cNvSpPr/>
          <p:nvPr/>
        </p:nvSpPr>
        <p:spPr>
          <a:xfrm>
            <a:off x="9244318" y="5056011"/>
            <a:ext cx="1862180" cy="1194040"/>
          </a:xfrm>
          <a:prstGeom prst="roundRect">
            <a:avLst>
              <a:gd name="adj" fmla="val 7186"/>
            </a:avLst>
          </a:prstGeom>
          <a:solidFill>
            <a:srgbClr val="FFFFCC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/>
          <p:cNvCxnSpPr/>
          <p:nvPr/>
        </p:nvCxnSpPr>
        <p:spPr>
          <a:xfrm>
            <a:off x="9638336" y="3064206"/>
            <a:ext cx="784428" cy="89138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一张图把这些名词串联起来</a:t>
            </a:r>
            <a:endParaRPr lang="en-US" baseline="30000" dirty="0"/>
          </a:p>
        </p:txBody>
      </p:sp>
      <p:sp>
        <p:nvSpPr>
          <p:cNvPr id="4" name="Oval 3"/>
          <p:cNvSpPr/>
          <p:nvPr/>
        </p:nvSpPr>
        <p:spPr>
          <a:xfrm>
            <a:off x="848689" y="3494753"/>
            <a:ext cx="1236750" cy="123675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输入层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2527925" y="3494753"/>
            <a:ext cx="1236750" cy="123675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卷积层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4207161" y="3494753"/>
            <a:ext cx="1236750" cy="123675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池化层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825189" y="5633968"/>
            <a:ext cx="642221" cy="616083"/>
            <a:chOff x="591532" y="3932575"/>
            <a:chExt cx="1244699" cy="1374348"/>
          </a:xfrm>
        </p:grpSpPr>
        <p:sp>
          <p:nvSpPr>
            <p:cNvPr id="8" name="Cube 7"/>
            <p:cNvSpPr/>
            <p:nvPr/>
          </p:nvSpPr>
          <p:spPr>
            <a:xfrm>
              <a:off x="591532" y="4763460"/>
              <a:ext cx="490268" cy="543463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9" name="Cube 8"/>
            <p:cNvSpPr/>
            <p:nvPr/>
          </p:nvSpPr>
          <p:spPr>
            <a:xfrm>
              <a:off x="971291" y="4763460"/>
              <a:ext cx="490268" cy="543463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0" name="Cube 9"/>
            <p:cNvSpPr/>
            <p:nvPr/>
          </p:nvSpPr>
          <p:spPr>
            <a:xfrm>
              <a:off x="1345759" y="4763460"/>
              <a:ext cx="490268" cy="543463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1" name="Cube 10"/>
            <p:cNvSpPr/>
            <p:nvPr/>
          </p:nvSpPr>
          <p:spPr>
            <a:xfrm>
              <a:off x="593270" y="4348496"/>
              <a:ext cx="490268" cy="543464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Cube 11"/>
            <p:cNvSpPr/>
            <p:nvPr/>
          </p:nvSpPr>
          <p:spPr>
            <a:xfrm>
              <a:off x="968955" y="4348496"/>
              <a:ext cx="490268" cy="543464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Cube 12"/>
            <p:cNvSpPr/>
            <p:nvPr/>
          </p:nvSpPr>
          <p:spPr>
            <a:xfrm>
              <a:off x="1345963" y="4348496"/>
              <a:ext cx="490268" cy="543464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4" name="Cube 13"/>
            <p:cNvSpPr/>
            <p:nvPr/>
          </p:nvSpPr>
          <p:spPr>
            <a:xfrm>
              <a:off x="593066" y="3932575"/>
              <a:ext cx="490268" cy="543464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Cube 14"/>
            <p:cNvSpPr/>
            <p:nvPr/>
          </p:nvSpPr>
          <p:spPr>
            <a:xfrm>
              <a:off x="968751" y="3932575"/>
              <a:ext cx="490268" cy="543464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Cube 15"/>
            <p:cNvSpPr/>
            <p:nvPr/>
          </p:nvSpPr>
          <p:spPr>
            <a:xfrm>
              <a:off x="1345759" y="3932575"/>
              <a:ext cx="490268" cy="543464"/>
            </a:xfrm>
            <a:prstGeom prst="cub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14707" y="4398820"/>
            <a:ext cx="151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激活函数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Diamond 2"/>
          <p:cNvSpPr/>
          <p:nvPr/>
        </p:nvSpPr>
        <p:spPr>
          <a:xfrm>
            <a:off x="5886397" y="3814225"/>
            <a:ext cx="571384" cy="571384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</a:t>
            </a:r>
            <a:r>
              <a:rPr lang="en-US" sz="1200" baseline="-250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endParaRPr lang="en-US" sz="1200" baseline="-25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Diamond 18"/>
          <p:cNvSpPr/>
          <p:nvPr/>
        </p:nvSpPr>
        <p:spPr>
          <a:xfrm>
            <a:off x="10258738" y="3827436"/>
            <a:ext cx="571384" cy="571384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58955" y="4407858"/>
            <a:ext cx="1182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损失函数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8952642" y="5058082"/>
            <a:ext cx="490472" cy="1194041"/>
            <a:chOff x="8681981" y="4298951"/>
            <a:chExt cx="490472" cy="1194041"/>
          </a:xfrm>
        </p:grpSpPr>
        <p:sp>
          <p:nvSpPr>
            <p:cNvPr id="21" name="Cube 20"/>
            <p:cNvSpPr/>
            <p:nvPr/>
          </p:nvSpPr>
          <p:spPr>
            <a:xfrm>
              <a:off x="8681981" y="5020828"/>
              <a:ext cx="490268" cy="472164"/>
            </a:xfrm>
            <a:prstGeom prst="cub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8682185" y="4660305"/>
              <a:ext cx="490268" cy="472164"/>
            </a:xfrm>
            <a:prstGeom prst="cub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3" name="Cube 22"/>
            <p:cNvSpPr/>
            <p:nvPr/>
          </p:nvSpPr>
          <p:spPr>
            <a:xfrm>
              <a:off x="8681981" y="4298951"/>
              <a:ext cx="490268" cy="472164"/>
            </a:xfrm>
            <a:prstGeom prst="cub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900267" y="3481542"/>
            <a:ext cx="1236750" cy="1236750"/>
            <a:chOff x="7738736" y="2187580"/>
            <a:chExt cx="1236750" cy="1236750"/>
          </a:xfrm>
        </p:grpSpPr>
        <p:sp>
          <p:nvSpPr>
            <p:cNvPr id="7" name="Oval 6"/>
            <p:cNvSpPr/>
            <p:nvPr/>
          </p:nvSpPr>
          <p:spPr>
            <a:xfrm>
              <a:off x="7738736" y="2187580"/>
              <a:ext cx="1236750" cy="123675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803113" y="2621706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全连接层</a:t>
              </a:r>
              <a:endParaRPr 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579503" y="3481542"/>
            <a:ext cx="1236750" cy="1236750"/>
            <a:chOff x="7738736" y="2187580"/>
            <a:chExt cx="1236750" cy="1236750"/>
          </a:xfrm>
        </p:grpSpPr>
        <p:sp>
          <p:nvSpPr>
            <p:cNvPr id="28" name="Oval 27"/>
            <p:cNvSpPr/>
            <p:nvPr/>
          </p:nvSpPr>
          <p:spPr>
            <a:xfrm>
              <a:off x="7738736" y="2187580"/>
              <a:ext cx="1236750" cy="123675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18529" y="2621706"/>
              <a:ext cx="8771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输出层</a:t>
              </a:r>
              <a:endParaRPr 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2273071" y="3295248"/>
            <a:ext cx="4404432" cy="1719884"/>
          </a:xfrm>
          <a:prstGeom prst="roundRect">
            <a:avLst>
              <a:gd name="adj" fmla="val 6627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769459" y="4106881"/>
            <a:ext cx="44248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085235" y="4106881"/>
            <a:ext cx="44248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445058" y="4106881"/>
            <a:ext cx="44248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456431" y="4106881"/>
            <a:ext cx="44248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132030" y="4106881"/>
            <a:ext cx="44248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3769459" y="3974615"/>
            <a:ext cx="442486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9816253" y="3974615"/>
            <a:ext cx="546947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445059" y="3974615"/>
            <a:ext cx="53371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6359769" y="3974615"/>
            <a:ext cx="53914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132030" y="3974615"/>
            <a:ext cx="442486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474885" y="6333575"/>
            <a:ext cx="1394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卷积核：如</a:t>
            </a:r>
            <a:r>
              <a:rPr lang="en-US" altLang="zh-CN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3x3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629593" y="6333575"/>
            <a:ext cx="1182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输出：如分类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853268" y="5056010"/>
            <a:ext cx="1244699" cy="1194041"/>
            <a:chOff x="591532" y="3932575"/>
            <a:chExt cx="1244699" cy="1374348"/>
          </a:xfrm>
        </p:grpSpPr>
        <p:sp>
          <p:nvSpPr>
            <p:cNvPr id="47" name="Cube 46"/>
            <p:cNvSpPr/>
            <p:nvPr/>
          </p:nvSpPr>
          <p:spPr>
            <a:xfrm>
              <a:off x="591532" y="4763460"/>
              <a:ext cx="490268" cy="543463"/>
            </a:xfrm>
            <a:prstGeom prst="cub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8" name="Cube 47"/>
            <p:cNvSpPr/>
            <p:nvPr/>
          </p:nvSpPr>
          <p:spPr>
            <a:xfrm>
              <a:off x="971291" y="4763460"/>
              <a:ext cx="490268" cy="543463"/>
            </a:xfrm>
            <a:prstGeom prst="cub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9" name="Cube 48"/>
            <p:cNvSpPr/>
            <p:nvPr/>
          </p:nvSpPr>
          <p:spPr>
            <a:xfrm>
              <a:off x="1345759" y="4763460"/>
              <a:ext cx="490268" cy="543463"/>
            </a:xfrm>
            <a:prstGeom prst="cub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0" name="Cube 49"/>
            <p:cNvSpPr/>
            <p:nvPr/>
          </p:nvSpPr>
          <p:spPr>
            <a:xfrm>
              <a:off x="593270" y="4348496"/>
              <a:ext cx="490268" cy="543464"/>
            </a:xfrm>
            <a:prstGeom prst="cub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1" name="Cube 50"/>
            <p:cNvSpPr/>
            <p:nvPr/>
          </p:nvSpPr>
          <p:spPr>
            <a:xfrm>
              <a:off x="968955" y="4348496"/>
              <a:ext cx="490268" cy="543464"/>
            </a:xfrm>
            <a:prstGeom prst="cub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2" name="Cube 51"/>
            <p:cNvSpPr/>
            <p:nvPr/>
          </p:nvSpPr>
          <p:spPr>
            <a:xfrm>
              <a:off x="1345963" y="4348496"/>
              <a:ext cx="490268" cy="543464"/>
            </a:xfrm>
            <a:prstGeom prst="cub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3" name="Cube 52"/>
            <p:cNvSpPr/>
            <p:nvPr/>
          </p:nvSpPr>
          <p:spPr>
            <a:xfrm>
              <a:off x="593066" y="3932575"/>
              <a:ext cx="490268" cy="543464"/>
            </a:xfrm>
            <a:prstGeom prst="cub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968751" y="3932575"/>
              <a:ext cx="490268" cy="543464"/>
            </a:xfrm>
            <a:prstGeom prst="cub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5" name="Cube 54"/>
            <p:cNvSpPr/>
            <p:nvPr/>
          </p:nvSpPr>
          <p:spPr>
            <a:xfrm>
              <a:off x="1345759" y="3932575"/>
              <a:ext cx="490268" cy="543464"/>
            </a:xfrm>
            <a:prstGeom prst="cub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704325" y="6333575"/>
            <a:ext cx="147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输入：图像（张量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5" y="4946692"/>
            <a:ext cx="1413508" cy="1413508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9029537" y="5168116"/>
            <a:ext cx="216355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1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a typeface="微软雅黑 Light" panose="020B0502040204020203" pitchFamily="34" charset="-122"/>
              </a:rPr>
              <a:t>    Fast Food: 0.4238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1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a typeface="微软雅黑 Light" panose="020B0502040204020203" pitchFamily="34" charset="-122"/>
              </a:rPr>
              <a:t>    Drug dealer: 0.3321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1400" dirty="0" smtClean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a typeface="微软雅黑 Light" panose="020B0502040204020203" pitchFamily="34" charset="-122"/>
              </a:rPr>
              <a:t>    Chicken: 0.1709</a:t>
            </a:r>
            <a:endParaRPr lang="en-US" sz="14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a typeface="微软雅黑 Light" panose="020B0502040204020203" pitchFamily="34" charset="-122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697268" y="2031254"/>
            <a:ext cx="490472" cy="1194041"/>
            <a:chOff x="8681981" y="4298951"/>
            <a:chExt cx="490472" cy="1194041"/>
          </a:xfrm>
        </p:grpSpPr>
        <p:sp>
          <p:nvSpPr>
            <p:cNvPr id="60" name="Cube 59"/>
            <p:cNvSpPr/>
            <p:nvPr/>
          </p:nvSpPr>
          <p:spPr>
            <a:xfrm>
              <a:off x="8681981" y="5020828"/>
              <a:ext cx="490268" cy="472164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1" name="Cube 60"/>
            <p:cNvSpPr/>
            <p:nvPr/>
          </p:nvSpPr>
          <p:spPr>
            <a:xfrm>
              <a:off x="8682185" y="4660305"/>
              <a:ext cx="490268" cy="472164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2" name="Cube 61"/>
            <p:cNvSpPr/>
            <p:nvPr/>
          </p:nvSpPr>
          <p:spPr>
            <a:xfrm>
              <a:off x="8681981" y="4298951"/>
              <a:ext cx="490268" cy="472164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63" name="Straight Arrow Connector 62"/>
          <p:cNvCxnSpPr/>
          <p:nvPr/>
        </p:nvCxnSpPr>
        <p:spPr>
          <a:xfrm>
            <a:off x="2136994" y="3162371"/>
            <a:ext cx="508499" cy="577833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605646" y="3211723"/>
            <a:ext cx="584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偏置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 flipV="1">
            <a:off x="2220636" y="3099923"/>
            <a:ext cx="508499" cy="57783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9816253" y="4106881"/>
            <a:ext cx="442486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8377033" y="3036084"/>
            <a:ext cx="130963" cy="984643"/>
            <a:chOff x="8354715" y="2860059"/>
            <a:chExt cx="130963" cy="984643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8414482" y="2860059"/>
              <a:ext cx="0" cy="870378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8354715" y="3713739"/>
              <a:ext cx="130963" cy="130963"/>
            </a:xfrm>
            <a:prstGeom prst="ellips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9279154" y="2024167"/>
            <a:ext cx="490472" cy="1194041"/>
            <a:chOff x="8681981" y="4298951"/>
            <a:chExt cx="490472" cy="1194041"/>
          </a:xfrm>
        </p:grpSpPr>
        <p:sp>
          <p:nvSpPr>
            <p:cNvPr id="82" name="Cube 81"/>
            <p:cNvSpPr/>
            <p:nvPr/>
          </p:nvSpPr>
          <p:spPr>
            <a:xfrm>
              <a:off x="8681981" y="5020828"/>
              <a:ext cx="490268" cy="472164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83" name="Cube 82"/>
            <p:cNvSpPr/>
            <p:nvPr/>
          </p:nvSpPr>
          <p:spPr>
            <a:xfrm>
              <a:off x="8682185" y="4660305"/>
              <a:ext cx="490268" cy="472164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84" name="Cube 83"/>
            <p:cNvSpPr/>
            <p:nvPr/>
          </p:nvSpPr>
          <p:spPr>
            <a:xfrm>
              <a:off x="8681981" y="4298951"/>
              <a:ext cx="490268" cy="472164"/>
            </a:xfrm>
            <a:prstGeom prst="cub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8975914" y="3217754"/>
            <a:ext cx="974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人工标注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7186137" y="2470024"/>
            <a:ext cx="1500666" cy="595336"/>
          </a:xfrm>
          <a:prstGeom prst="roundRect">
            <a:avLst>
              <a:gd name="adj" fmla="val 7599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更新网络参数</a:t>
            </a:r>
            <a:r>
              <a:rPr lang="en-US" altLang="zh-CN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</a:t>
            </a:r>
          </a:p>
          <a:p>
            <a:pPr algn="ctr"/>
            <a:r>
              <a:rPr lang="en-US" altLang="zh-CN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∆w=</a:t>
            </a:r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学习率</a:t>
            </a:r>
            <a:r>
              <a:rPr lang="en-US" altLang="zh-CN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梯度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467305" y="3033836"/>
            <a:ext cx="1881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虚线内部分可重复多次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933" y="5142496"/>
            <a:ext cx="1502456" cy="1169980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5580900" y="6362463"/>
            <a:ext cx="1182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</a:t>
            </a:r>
            <a:r>
              <a:rPr lang="en-US" altLang="zh-CN" sz="12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ReLU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3657508" y="2310285"/>
            <a:ext cx="1500666" cy="595336"/>
          </a:xfrm>
          <a:prstGeom prst="roundRect">
            <a:avLst>
              <a:gd name="adj" fmla="val 7599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网络参数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endParaRPr lang="en-US" altLang="zh-CN" sz="12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CN" altLang="en-US" sz="1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随机初始化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53132" y="636105"/>
            <a:ext cx="3896139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注：这样的结构仅用作示意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49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隐藏层，一个十分简单的概念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690688"/>
            <a:ext cx="8324850" cy="4229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2375" y="6200499"/>
            <a:ext cx="151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输入层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52435" y="6200499"/>
            <a:ext cx="151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mtClean="0"/>
              <a:t>输出层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05845" y="6200499"/>
            <a:ext cx="151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隐藏层（们）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934922" y="1410789"/>
            <a:ext cx="6296163" cy="4789710"/>
          </a:xfrm>
          <a:prstGeom prst="roundRect">
            <a:avLst>
              <a:gd name="adj" fmla="val 3900"/>
            </a:avLst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468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张量 ＝ 多维数组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先忘掉正式</a:t>
            </a:r>
            <a:r>
              <a:rPr lang="zh-CN" altLang="en-US" dirty="0" smtClean="0">
                <a:hlinkClick r:id="rId2"/>
              </a:rPr>
              <a:t>定义</a:t>
            </a:r>
            <a:r>
              <a:rPr lang="zh-CN" altLang="en-US" dirty="0" smtClean="0"/>
              <a:t>，简而言之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一个数字：</a:t>
            </a:r>
            <a:r>
              <a:rPr lang="en-US" altLang="zh-CN" dirty="0" smtClean="0"/>
              <a:t>0</a:t>
            </a:r>
            <a:r>
              <a:rPr lang="en-US" altLang="zh-CN" baseline="30000" dirty="0" smtClean="0"/>
              <a:t>th</a:t>
            </a:r>
            <a:r>
              <a:rPr lang="en-US" altLang="zh-CN" dirty="0" smtClean="0"/>
              <a:t>-order tensor</a:t>
            </a:r>
          </a:p>
          <a:p>
            <a:pPr lvl="1"/>
            <a:r>
              <a:rPr lang="zh-CN" altLang="en-US" dirty="0" smtClean="0"/>
              <a:t>一个向量：</a:t>
            </a:r>
            <a:r>
              <a:rPr lang="en-US" altLang="zh-CN" dirty="0" smtClean="0"/>
              <a:t>1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-order tensor</a:t>
            </a:r>
          </a:p>
          <a:p>
            <a:pPr lvl="1"/>
            <a:r>
              <a:rPr lang="zh-CN" altLang="en-US" dirty="0" smtClean="0"/>
              <a:t>一个方阵：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nd</a:t>
            </a:r>
            <a:r>
              <a:rPr lang="en-US" altLang="zh-CN" dirty="0" smtClean="0"/>
              <a:t>-order tensor</a:t>
            </a:r>
            <a:r>
              <a:rPr lang="zh-CN" altLang="en-US" dirty="0" smtClean="0"/>
              <a:t>，长</a:t>
            </a:r>
            <a:r>
              <a:rPr lang="en-US" altLang="zh-CN" dirty="0" smtClean="0"/>
              <a:t>*</a:t>
            </a:r>
            <a:r>
              <a:rPr lang="zh-CN" altLang="en-US" dirty="0" smtClean="0"/>
              <a:t>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一个图片：</a:t>
            </a:r>
            <a:r>
              <a:rPr lang="en-US" altLang="zh-CN" dirty="0" smtClean="0"/>
              <a:t>3</a:t>
            </a:r>
            <a:r>
              <a:rPr lang="en-US" altLang="zh-CN" baseline="30000" dirty="0" smtClean="0"/>
              <a:t>rd</a:t>
            </a:r>
            <a:r>
              <a:rPr lang="en-US" altLang="zh-CN" dirty="0" smtClean="0"/>
              <a:t>-order tensor</a:t>
            </a:r>
            <a:r>
              <a:rPr lang="zh-CN" altLang="en-US" dirty="0" smtClean="0"/>
              <a:t>，长</a:t>
            </a:r>
            <a:r>
              <a:rPr lang="en-US" altLang="zh-CN" dirty="0" smtClean="0"/>
              <a:t>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*</a:t>
            </a:r>
            <a:r>
              <a:rPr lang="zh-CN" altLang="en-US" dirty="0" smtClean="0"/>
              <a:t>色深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一组图片：</a:t>
            </a:r>
            <a:r>
              <a:rPr lang="en-US" altLang="zh-CN" dirty="0" smtClean="0"/>
              <a:t>4</a:t>
            </a:r>
            <a:r>
              <a:rPr lang="en-US" altLang="zh-CN" baseline="30000" dirty="0" smtClean="0"/>
              <a:t>th</a:t>
            </a:r>
            <a:r>
              <a:rPr lang="en-US" altLang="zh-CN" dirty="0" smtClean="0"/>
              <a:t>-order tensor</a:t>
            </a:r>
            <a:r>
              <a:rPr lang="zh-CN" altLang="en-US" dirty="0" smtClean="0"/>
              <a:t>，长</a:t>
            </a:r>
            <a:r>
              <a:rPr lang="en-US" altLang="zh-CN" dirty="0" smtClean="0"/>
              <a:t>*</a:t>
            </a:r>
            <a:r>
              <a:rPr lang="zh-CN" altLang="en-US" dirty="0" smtClean="0"/>
              <a:t>宽</a:t>
            </a:r>
            <a:r>
              <a:rPr lang="en-US" altLang="zh-CN" dirty="0" smtClean="0"/>
              <a:t>*</a:t>
            </a:r>
            <a:r>
              <a:rPr lang="zh-CN" altLang="en-US" dirty="0" smtClean="0"/>
              <a:t>色深</a:t>
            </a:r>
            <a:r>
              <a:rPr lang="en-US" altLang="zh-CN" dirty="0" smtClean="0"/>
              <a:t>*</a:t>
            </a:r>
            <a:r>
              <a:rPr lang="zh-CN" altLang="en-US" dirty="0" smtClean="0"/>
              <a:t>数量</a:t>
            </a:r>
            <a:endParaRPr lang="en-US" altLang="zh-CN" dirty="0" smtClean="0"/>
          </a:p>
          <a:p>
            <a:pPr lvl="1"/>
            <a:r>
              <a:rPr lang="en-US" dirty="0" smtClean="0"/>
              <a:t>And so on and so forth…</a:t>
            </a:r>
          </a:p>
          <a:p>
            <a:r>
              <a:rPr lang="zh-CN" altLang="en-US" dirty="0" smtClean="0"/>
              <a:t>再去知乎</a:t>
            </a:r>
            <a:r>
              <a:rPr lang="zh-CN" altLang="en-US" dirty="0" smtClean="0">
                <a:hlinkClick r:id="rId3"/>
              </a:rPr>
              <a:t>脑力外包一下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82" y="509587"/>
            <a:ext cx="5476875" cy="2181225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5" name="Rounded Rectangle 4"/>
          <p:cNvSpPr/>
          <p:nvPr/>
        </p:nvSpPr>
        <p:spPr>
          <a:xfrm>
            <a:off x="2644697" y="5889115"/>
            <a:ext cx="6902605" cy="713678"/>
          </a:xfrm>
          <a:prstGeom prst="roundRect">
            <a:avLst>
              <a:gd name="adj" fmla="val 4329"/>
            </a:avLst>
          </a:prstGeom>
          <a:solidFill>
            <a:srgbClr val="0D0D0D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就先这样理解吧 </a:t>
            </a:r>
            <a:r>
              <a:rPr lang="en-US" altLang="zh-CN" dirty="0" smtClean="0">
                <a:sym typeface="Wingdings" panose="05000000000000000000" pitchFamily="2" charset="2"/>
              </a:rPr>
              <a:t>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525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Flatten</a:t>
            </a:r>
            <a:r>
              <a:rPr lang="zh-CN" altLang="en-US" dirty="0" smtClean="0"/>
              <a:t>，改变数组的维度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时间来不及了，就简单解释一下吧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其实就是把一个张量摊开成为一条线（一维数组）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具体怎么摊？参考拿一维数组存储图像的方法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摊开它是为了什么？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一般是为了输出作准备，因为输出层都是全连接网络层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把图像摊开成一条线，直接当成神经网络的输入，也是可以的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比如用全连接网络做手写数字识别，就可以这样做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2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301636"/>
            <a:ext cx="9144000" cy="3390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偏置 </a:t>
            </a:r>
            <a:r>
              <a:rPr lang="en-US" altLang="zh-CN" dirty="0" smtClean="0"/>
              <a:t>Bias</a:t>
            </a:r>
            <a:r>
              <a:rPr lang="zh-CN" altLang="en-US" dirty="0" smtClean="0"/>
              <a:t>，可以理解为直线方程的截距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求直线方程时，没有截距就只能去过原点，效果肯定不好</a:t>
            </a:r>
            <a:endParaRPr lang="en-US" altLang="zh-CN" dirty="0" smtClean="0"/>
          </a:p>
          <a:p>
            <a:r>
              <a:rPr lang="zh-CN" altLang="en-US" dirty="0" smtClean="0"/>
              <a:t>以此类比扩展到高维：对于分类问题，网络参数可以理解为对空间的变换，然后找出超平面来划分空间中的点，所以仍然需要“截距”</a:t>
            </a:r>
            <a:endParaRPr lang="en-US" altLang="zh-CN" dirty="0" smtClean="0"/>
          </a:p>
          <a:p>
            <a:r>
              <a:rPr lang="zh-CN" altLang="en-US" dirty="0" smtClean="0">
                <a:hlinkClick r:id="rId4"/>
              </a:rPr>
              <a:t>扩展阅读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73340" y="5086350"/>
            <a:ext cx="764540" cy="777240"/>
            <a:chOff x="7673340" y="5086350"/>
            <a:chExt cx="764540" cy="777240"/>
          </a:xfrm>
        </p:grpSpPr>
        <p:sp>
          <p:nvSpPr>
            <p:cNvPr id="5" name="Left Brace 4"/>
            <p:cNvSpPr/>
            <p:nvPr/>
          </p:nvSpPr>
          <p:spPr>
            <a:xfrm>
              <a:off x="8282668" y="5086350"/>
              <a:ext cx="155212" cy="777240"/>
            </a:xfrm>
            <a:prstGeom prst="leftBrace">
              <a:avLst>
                <a:gd name="adj1" fmla="val 86133"/>
                <a:gd name="adj2" fmla="val 45186"/>
              </a:avLst>
            </a:prstGeom>
            <a:ln w="190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73340" y="5242560"/>
              <a:ext cx="69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偏置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39" y="56356"/>
            <a:ext cx="6300335" cy="5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3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>
            <a:off x="844524" y="4528966"/>
            <a:ext cx="4706988" cy="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988220" y="4293835"/>
            <a:ext cx="910046" cy="1516652"/>
            <a:chOff x="877388" y="1841863"/>
            <a:chExt cx="910046" cy="1516652"/>
          </a:xfrm>
        </p:grpSpPr>
        <p:cxnSp>
          <p:nvCxnSpPr>
            <p:cNvPr id="44" name="Straight Arrow Connector 43"/>
            <p:cNvCxnSpPr/>
            <p:nvPr/>
          </p:nvCxnSpPr>
          <p:spPr>
            <a:xfrm rot="16200000" flipH="1">
              <a:off x="844595" y="2570096"/>
              <a:ext cx="974002" cy="442823"/>
            </a:xfrm>
            <a:prstGeom prst="curvedConnector3">
              <a:avLst>
                <a:gd name="adj1" fmla="val 79207"/>
              </a:avLst>
            </a:prstGeom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1553392" y="2025829"/>
              <a:ext cx="0" cy="1332686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877388" y="1841863"/>
              <a:ext cx="455023" cy="4550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332411" y="1841863"/>
              <a:ext cx="455023" cy="4550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519012" y="2238773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76189" y="2246116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503772" y="2940397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卷积，就是挨个相乘再加起来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089994" y="4260455"/>
            <a:ext cx="1435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一维离散卷积核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434784" y="4293835"/>
            <a:ext cx="910046" cy="1516652"/>
            <a:chOff x="877388" y="1841863"/>
            <a:chExt cx="910046" cy="1516652"/>
          </a:xfrm>
        </p:grpSpPr>
        <p:cxnSp>
          <p:nvCxnSpPr>
            <p:cNvPr id="62" name="Straight Arrow Connector 43"/>
            <p:cNvCxnSpPr/>
            <p:nvPr/>
          </p:nvCxnSpPr>
          <p:spPr>
            <a:xfrm rot="16200000" flipH="1">
              <a:off x="844595" y="2570096"/>
              <a:ext cx="974002" cy="442823"/>
            </a:xfrm>
            <a:prstGeom prst="curvedConnector3">
              <a:avLst>
                <a:gd name="adj1" fmla="val 79207"/>
              </a:avLst>
            </a:prstGeom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1553392" y="2025829"/>
              <a:ext cx="0" cy="1332686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877388" y="1841863"/>
              <a:ext cx="455023" cy="4550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332411" y="1841863"/>
              <a:ext cx="455023" cy="4550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519012" y="2238773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076189" y="2246116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503772" y="2940397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881348" y="4293835"/>
            <a:ext cx="910046" cy="1516652"/>
            <a:chOff x="877388" y="1841863"/>
            <a:chExt cx="910046" cy="1516652"/>
          </a:xfrm>
        </p:grpSpPr>
        <p:cxnSp>
          <p:nvCxnSpPr>
            <p:cNvPr id="70" name="Straight Arrow Connector 43"/>
            <p:cNvCxnSpPr/>
            <p:nvPr/>
          </p:nvCxnSpPr>
          <p:spPr>
            <a:xfrm rot="16200000" flipH="1">
              <a:off x="844595" y="2570096"/>
              <a:ext cx="974002" cy="442823"/>
            </a:xfrm>
            <a:prstGeom prst="curvedConnector3">
              <a:avLst>
                <a:gd name="adj1" fmla="val 79207"/>
              </a:avLst>
            </a:prstGeom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1553392" y="2025829"/>
              <a:ext cx="0" cy="1332686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>
            <a:xfrm>
              <a:off x="877388" y="1841863"/>
              <a:ext cx="455023" cy="4550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332411" y="1841863"/>
              <a:ext cx="455023" cy="4550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519012" y="2238773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76189" y="2246116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503772" y="2940397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327912" y="4293835"/>
            <a:ext cx="910046" cy="1516652"/>
            <a:chOff x="877388" y="1841863"/>
            <a:chExt cx="910046" cy="1516652"/>
          </a:xfrm>
        </p:grpSpPr>
        <p:cxnSp>
          <p:nvCxnSpPr>
            <p:cNvPr id="78" name="Straight Arrow Connector 43"/>
            <p:cNvCxnSpPr/>
            <p:nvPr/>
          </p:nvCxnSpPr>
          <p:spPr>
            <a:xfrm rot="16200000" flipH="1">
              <a:off x="844595" y="2570096"/>
              <a:ext cx="974002" cy="442823"/>
            </a:xfrm>
            <a:prstGeom prst="curvedConnector3">
              <a:avLst>
                <a:gd name="adj1" fmla="val 79207"/>
              </a:avLst>
            </a:prstGeom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1553392" y="2025829"/>
              <a:ext cx="0" cy="1332686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877388" y="1841863"/>
              <a:ext cx="455023" cy="4550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332411" y="1841863"/>
              <a:ext cx="455023" cy="4550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519012" y="2238773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076189" y="2246116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503772" y="2940397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774476" y="4293835"/>
            <a:ext cx="910046" cy="1516652"/>
            <a:chOff x="877388" y="1841863"/>
            <a:chExt cx="910046" cy="1516652"/>
          </a:xfrm>
        </p:grpSpPr>
        <p:cxnSp>
          <p:nvCxnSpPr>
            <p:cNvPr id="86" name="Straight Arrow Connector 43"/>
            <p:cNvCxnSpPr/>
            <p:nvPr/>
          </p:nvCxnSpPr>
          <p:spPr>
            <a:xfrm rot="16200000" flipH="1">
              <a:off x="844595" y="2570096"/>
              <a:ext cx="974002" cy="442823"/>
            </a:xfrm>
            <a:prstGeom prst="curvedConnector3">
              <a:avLst>
                <a:gd name="adj1" fmla="val 79207"/>
              </a:avLst>
            </a:prstGeom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1553392" y="2025829"/>
              <a:ext cx="0" cy="1332686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877388" y="1841863"/>
              <a:ext cx="455023" cy="4550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332411" y="1841863"/>
              <a:ext cx="455023" cy="4550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519012" y="2238773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76189" y="2246116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503772" y="2940397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221040" y="4293835"/>
            <a:ext cx="910046" cy="1516652"/>
            <a:chOff x="877388" y="1841863"/>
            <a:chExt cx="910046" cy="1516652"/>
          </a:xfrm>
        </p:grpSpPr>
        <p:cxnSp>
          <p:nvCxnSpPr>
            <p:cNvPr id="94" name="Straight Arrow Connector 43"/>
            <p:cNvCxnSpPr/>
            <p:nvPr/>
          </p:nvCxnSpPr>
          <p:spPr>
            <a:xfrm rot="16200000" flipH="1">
              <a:off x="844595" y="2570096"/>
              <a:ext cx="974002" cy="442823"/>
            </a:xfrm>
            <a:prstGeom prst="curvedConnector3">
              <a:avLst>
                <a:gd name="adj1" fmla="val 79207"/>
              </a:avLst>
            </a:prstGeom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1553392" y="2025829"/>
              <a:ext cx="0" cy="1332686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/>
            <p:cNvSpPr/>
            <p:nvPr/>
          </p:nvSpPr>
          <p:spPr>
            <a:xfrm>
              <a:off x="877388" y="1841863"/>
              <a:ext cx="455023" cy="4550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332411" y="1841863"/>
              <a:ext cx="455023" cy="4550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519012" y="2238773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76189" y="2246116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503772" y="2940397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3667602" y="4293835"/>
            <a:ext cx="910046" cy="1516652"/>
            <a:chOff x="877388" y="1841863"/>
            <a:chExt cx="910046" cy="1516652"/>
          </a:xfrm>
        </p:grpSpPr>
        <p:cxnSp>
          <p:nvCxnSpPr>
            <p:cNvPr id="102" name="Straight Arrow Connector 43"/>
            <p:cNvCxnSpPr/>
            <p:nvPr/>
          </p:nvCxnSpPr>
          <p:spPr>
            <a:xfrm rot="16200000" flipH="1">
              <a:off x="844595" y="2570096"/>
              <a:ext cx="974002" cy="442823"/>
            </a:xfrm>
            <a:prstGeom prst="curvedConnector3">
              <a:avLst>
                <a:gd name="adj1" fmla="val 79207"/>
              </a:avLst>
            </a:prstGeom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1553392" y="2025829"/>
              <a:ext cx="0" cy="1332686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>
              <a:off x="877388" y="1841863"/>
              <a:ext cx="455023" cy="4550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332411" y="1841863"/>
              <a:ext cx="455023" cy="4550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519012" y="2238773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076189" y="2246116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503772" y="2940397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4114167" y="4293835"/>
            <a:ext cx="910046" cy="1516652"/>
            <a:chOff x="877388" y="1841863"/>
            <a:chExt cx="910046" cy="1516652"/>
          </a:xfrm>
        </p:grpSpPr>
        <p:cxnSp>
          <p:nvCxnSpPr>
            <p:cNvPr id="110" name="Straight Arrow Connector 43"/>
            <p:cNvCxnSpPr/>
            <p:nvPr/>
          </p:nvCxnSpPr>
          <p:spPr>
            <a:xfrm rot="16200000" flipH="1">
              <a:off x="844595" y="2570096"/>
              <a:ext cx="974002" cy="442823"/>
            </a:xfrm>
            <a:prstGeom prst="curvedConnector3">
              <a:avLst>
                <a:gd name="adj1" fmla="val 79207"/>
              </a:avLst>
            </a:prstGeom>
            <a:ln w="28575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1553392" y="2025829"/>
              <a:ext cx="0" cy="1332686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877388" y="1841863"/>
              <a:ext cx="455023" cy="4550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332411" y="1841863"/>
              <a:ext cx="455023" cy="4550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519012" y="2238773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076189" y="2246116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x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503772" y="2940397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+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844524" y="5255432"/>
            <a:ext cx="4706988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443243" y="5020299"/>
            <a:ext cx="455023" cy="4550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98266" y="5020299"/>
            <a:ext cx="455023" cy="4550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31518" y="5020299"/>
            <a:ext cx="455023" cy="4550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86541" y="5020299"/>
            <a:ext cx="455023" cy="4550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1564" y="5020299"/>
            <a:ext cx="455023" cy="4550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74816" y="5020299"/>
            <a:ext cx="455023" cy="4550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08068" y="5020299"/>
            <a:ext cx="455023" cy="4550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44524" y="6037031"/>
            <a:ext cx="4714608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436713" y="5825847"/>
            <a:ext cx="455023" cy="45502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91736" y="5825847"/>
            <a:ext cx="455023" cy="45502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324988" y="5825847"/>
            <a:ext cx="455023" cy="45502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780011" y="5825847"/>
            <a:ext cx="455023" cy="45502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235034" y="5825847"/>
            <a:ext cx="455023" cy="45502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668286" y="5825847"/>
            <a:ext cx="455023" cy="45502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23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101538" y="5825847"/>
            <a:ext cx="455023" cy="45502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563091" y="5825846"/>
            <a:ext cx="455023" cy="45502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114167" y="5019907"/>
            <a:ext cx="1435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89994" y="5797480"/>
            <a:ext cx="1435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卷积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826670" y="6365640"/>
            <a:ext cx="2617201" cy="4086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x NUL + 2 x 1 = 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826670" y="6365640"/>
            <a:ext cx="2617201" cy="4086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x 1 + 2 x 2 = 6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826670" y="6365640"/>
            <a:ext cx="2617201" cy="4086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x 2 + 2 x 9 = 20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826670" y="6365640"/>
            <a:ext cx="2617201" cy="4086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x 9 + 2 x 6 = 21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826670" y="6365640"/>
            <a:ext cx="2617201" cy="4086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x 6 + 2 x 7 = 20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826670" y="6365640"/>
            <a:ext cx="2617201" cy="4086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x 7 + 2 x 8 = 23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826670" y="6365640"/>
            <a:ext cx="2617201" cy="4086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x 8 + 2 x 3 = 14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826670" y="6365640"/>
            <a:ext cx="2617201" cy="4086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x 3 + 2 x NUL = 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8230685" y="1928750"/>
            <a:ext cx="3119848" cy="1820092"/>
            <a:chOff x="5602356" y="4543523"/>
            <a:chExt cx="3119848" cy="1820092"/>
          </a:xfrm>
        </p:grpSpPr>
        <p:grpSp>
          <p:nvGrpSpPr>
            <p:cNvPr id="132" name="Group 131"/>
            <p:cNvGrpSpPr/>
            <p:nvPr/>
          </p:nvGrpSpPr>
          <p:grpSpPr>
            <a:xfrm>
              <a:off x="5602356" y="4543523"/>
              <a:ext cx="3119848" cy="455023"/>
              <a:chOff x="6391788" y="1792050"/>
              <a:chExt cx="3119848" cy="455023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6391788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6846811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7280063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9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7735086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8190109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7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8623361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9056613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5602356" y="4998546"/>
              <a:ext cx="3119848" cy="455023"/>
              <a:chOff x="6391788" y="1792050"/>
              <a:chExt cx="3119848" cy="455023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6391788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6846811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7280063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7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7735086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8190109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9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623361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9056613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</a:t>
                </a: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5602356" y="5453569"/>
              <a:ext cx="3119848" cy="455023"/>
              <a:chOff x="6391788" y="1792050"/>
              <a:chExt cx="3119848" cy="455023"/>
            </a:xfrm>
          </p:grpSpPr>
          <p:sp>
            <p:nvSpPr>
              <p:cNvPr id="142" name="Rectangle 141"/>
              <p:cNvSpPr/>
              <p:nvPr/>
            </p:nvSpPr>
            <p:spPr>
              <a:xfrm>
                <a:off x="6391788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6846811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34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7280063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7735086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8190109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76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8623361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9056613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5602356" y="5908592"/>
              <a:ext cx="3119848" cy="455023"/>
              <a:chOff x="6391788" y="1792050"/>
              <a:chExt cx="3119848" cy="455023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6391788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9</a:t>
                </a: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6846811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280063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9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735086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7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8190109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7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8623361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9056613" y="1792050"/>
                <a:ext cx="455023" cy="45502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230" name="Group 229"/>
          <p:cNvGrpSpPr/>
          <p:nvPr/>
        </p:nvGrpSpPr>
        <p:grpSpPr>
          <a:xfrm>
            <a:off x="10387806" y="2706168"/>
            <a:ext cx="1435816" cy="3505893"/>
            <a:chOff x="9145864" y="2619281"/>
            <a:chExt cx="1435816" cy="3505893"/>
          </a:xfrm>
        </p:grpSpPr>
        <p:sp>
          <p:nvSpPr>
            <p:cNvPr id="227" name="TextBox 226"/>
            <p:cNvSpPr txBox="1"/>
            <p:nvPr/>
          </p:nvSpPr>
          <p:spPr>
            <a:xfrm>
              <a:off x="9146511" y="2619281"/>
              <a:ext cx="14351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数据</a:t>
              </a:r>
              <a:endPara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9145865" y="4481472"/>
              <a:ext cx="14351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二维离散卷积核</a:t>
              </a:r>
              <a:endPara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9145864" y="5863564"/>
              <a:ext cx="14351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卷积</a:t>
              </a:r>
              <a:endParaRPr 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23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 smtClean="0"/>
              <a:t>这里只说离散卷积</a:t>
            </a:r>
            <a:endParaRPr lang="en-US" altLang="zh-CN" dirty="0" smtClean="0"/>
          </a:p>
          <a:p>
            <a:r>
              <a:rPr lang="zh-CN" altLang="en-US" dirty="0" smtClean="0"/>
              <a:t>滑动卷积</a:t>
            </a:r>
            <a:r>
              <a:rPr lang="zh-CN" altLang="en-US" dirty="0"/>
              <a:t>核（步长默认为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）依次计算</a:t>
            </a:r>
            <a:endParaRPr lang="en-US" altLang="zh-CN" dirty="0" smtClean="0"/>
          </a:p>
          <a:p>
            <a:r>
              <a:rPr lang="zh-CN" altLang="en-US" dirty="0" smtClean="0"/>
              <a:t>卷积核的取值，决定了卷积结果的意义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传统图像处理中是手工填充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CNN</a:t>
            </a:r>
            <a:r>
              <a:rPr lang="zh-CN" altLang="en-US" dirty="0" smtClean="0"/>
              <a:t>中通过学习得来</a:t>
            </a:r>
            <a:endParaRPr lang="en-US" dirty="0"/>
          </a:p>
        </p:txBody>
      </p:sp>
      <p:sp>
        <p:nvSpPr>
          <p:cNvPr id="244" name="TextBox 243"/>
          <p:cNvSpPr txBox="1"/>
          <p:nvPr/>
        </p:nvSpPr>
        <p:spPr>
          <a:xfrm>
            <a:off x="6414092" y="5735299"/>
            <a:ext cx="21133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参考资源</a:t>
            </a:r>
            <a:endParaRPr lang="en-US" altLang="zh-CN" sz="1400" b="1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>
                <a:latin typeface="+mj-ea"/>
                <a:ea typeface="+mj-ea"/>
              </a:rPr>
              <a:t>边缘检测卷积</a:t>
            </a:r>
            <a:r>
              <a:rPr lang="zh-CN" altLang="en-US" sz="1400" dirty="0" smtClean="0">
                <a:latin typeface="+mj-ea"/>
                <a:ea typeface="+mj-ea"/>
                <a:hlinkClick r:id="rId3"/>
              </a:rPr>
              <a:t>程序</a:t>
            </a:r>
            <a:endParaRPr lang="en-US" altLang="zh-CN" sz="1400" dirty="0" smtClean="0">
              <a:latin typeface="+mj-ea"/>
              <a:ea typeface="+mj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>
                <a:latin typeface="+mj-ea"/>
                <a:ea typeface="+mj-ea"/>
              </a:rPr>
              <a:t>卷积操作动图</a:t>
            </a:r>
            <a:r>
              <a:rPr lang="zh-CN" altLang="en-US" sz="1400" dirty="0" smtClean="0">
                <a:latin typeface="+mj-ea"/>
                <a:ea typeface="+mj-ea"/>
                <a:hlinkClick r:id="rId4"/>
              </a:rPr>
              <a:t>讲解</a:t>
            </a:r>
            <a:endParaRPr lang="en-US" sz="1400" dirty="0">
              <a:latin typeface="+mj-ea"/>
              <a:ea typeface="+mj-ea"/>
            </a:endParaRPr>
          </a:p>
        </p:txBody>
      </p:sp>
      <p:grpSp>
        <p:nvGrpSpPr>
          <p:cNvPr id="250" name="Group 249"/>
          <p:cNvGrpSpPr/>
          <p:nvPr/>
        </p:nvGrpSpPr>
        <p:grpSpPr>
          <a:xfrm>
            <a:off x="7635562" y="1769954"/>
            <a:ext cx="2825108" cy="4554469"/>
            <a:chOff x="7637150" y="1769954"/>
            <a:chExt cx="2825108" cy="4554469"/>
          </a:xfrm>
        </p:grpSpPr>
        <p:sp>
          <p:nvSpPr>
            <p:cNvPr id="234" name="Trapezoid 233"/>
            <p:cNvSpPr/>
            <p:nvPr/>
          </p:nvSpPr>
          <p:spPr>
            <a:xfrm rot="13055565">
              <a:off x="8313355" y="4396482"/>
              <a:ext cx="1911718" cy="1927941"/>
            </a:xfrm>
            <a:custGeom>
              <a:avLst/>
              <a:gdLst>
                <a:gd name="connsiteX0" fmla="*/ 0 w 1869833"/>
                <a:gd name="connsiteY0" fmla="*/ 1742508 h 1742508"/>
                <a:gd name="connsiteX1" fmla="*/ 632687 w 1869833"/>
                <a:gd name="connsiteY1" fmla="*/ 0 h 1742508"/>
                <a:gd name="connsiteX2" fmla="*/ 1237146 w 1869833"/>
                <a:gd name="connsiteY2" fmla="*/ 0 h 1742508"/>
                <a:gd name="connsiteX3" fmla="*/ 1869833 w 1869833"/>
                <a:gd name="connsiteY3" fmla="*/ 1742508 h 1742508"/>
                <a:gd name="connsiteX4" fmla="*/ 0 w 1869833"/>
                <a:gd name="connsiteY4" fmla="*/ 1742508 h 1742508"/>
                <a:gd name="connsiteX0" fmla="*/ 0 w 1893484"/>
                <a:gd name="connsiteY0" fmla="*/ 1478625 h 1742508"/>
                <a:gd name="connsiteX1" fmla="*/ 656338 w 1893484"/>
                <a:gd name="connsiteY1" fmla="*/ 0 h 1742508"/>
                <a:gd name="connsiteX2" fmla="*/ 1260797 w 1893484"/>
                <a:gd name="connsiteY2" fmla="*/ 0 h 1742508"/>
                <a:gd name="connsiteX3" fmla="*/ 1893484 w 1893484"/>
                <a:gd name="connsiteY3" fmla="*/ 1742508 h 1742508"/>
                <a:gd name="connsiteX4" fmla="*/ 0 w 1893484"/>
                <a:gd name="connsiteY4" fmla="*/ 1478625 h 1742508"/>
                <a:gd name="connsiteX0" fmla="*/ 0 w 1893484"/>
                <a:gd name="connsiteY0" fmla="*/ 1478625 h 1742508"/>
                <a:gd name="connsiteX1" fmla="*/ 602478 w 1893484"/>
                <a:gd name="connsiteY1" fmla="*/ 79934 h 1742508"/>
                <a:gd name="connsiteX2" fmla="*/ 1260797 w 1893484"/>
                <a:gd name="connsiteY2" fmla="*/ 0 h 1742508"/>
                <a:gd name="connsiteX3" fmla="*/ 1893484 w 1893484"/>
                <a:gd name="connsiteY3" fmla="*/ 1742508 h 1742508"/>
                <a:gd name="connsiteX4" fmla="*/ 0 w 1893484"/>
                <a:gd name="connsiteY4" fmla="*/ 1478625 h 1742508"/>
                <a:gd name="connsiteX0" fmla="*/ 0 w 1893484"/>
                <a:gd name="connsiteY0" fmla="*/ 1398691 h 1662574"/>
                <a:gd name="connsiteX1" fmla="*/ 602478 w 1893484"/>
                <a:gd name="connsiteY1" fmla="*/ 0 h 1662574"/>
                <a:gd name="connsiteX2" fmla="*/ 1247545 w 1893484"/>
                <a:gd name="connsiteY2" fmla="*/ 77726 h 1662574"/>
                <a:gd name="connsiteX3" fmla="*/ 1893484 w 1893484"/>
                <a:gd name="connsiteY3" fmla="*/ 1662574 h 1662574"/>
                <a:gd name="connsiteX4" fmla="*/ 0 w 1893484"/>
                <a:gd name="connsiteY4" fmla="*/ 1398691 h 1662574"/>
                <a:gd name="connsiteX0" fmla="*/ 0 w 1893484"/>
                <a:gd name="connsiteY0" fmla="*/ 1398691 h 1662573"/>
                <a:gd name="connsiteX1" fmla="*/ 602478 w 1893484"/>
                <a:gd name="connsiteY1" fmla="*/ 0 h 1662573"/>
                <a:gd name="connsiteX2" fmla="*/ 1247545 w 1893484"/>
                <a:gd name="connsiteY2" fmla="*/ 77726 h 1662573"/>
                <a:gd name="connsiteX3" fmla="*/ 1893484 w 1893484"/>
                <a:gd name="connsiteY3" fmla="*/ 1662573 h 1662573"/>
                <a:gd name="connsiteX4" fmla="*/ 0 w 1893484"/>
                <a:gd name="connsiteY4" fmla="*/ 1398691 h 1662573"/>
                <a:gd name="connsiteX0" fmla="*/ 0 w 1893484"/>
                <a:gd name="connsiteY0" fmla="*/ 1398691 h 1662573"/>
                <a:gd name="connsiteX1" fmla="*/ 602478 w 1893484"/>
                <a:gd name="connsiteY1" fmla="*/ 0 h 1662573"/>
                <a:gd name="connsiteX2" fmla="*/ 1261838 w 1893484"/>
                <a:gd name="connsiteY2" fmla="*/ 93168 h 1662573"/>
                <a:gd name="connsiteX3" fmla="*/ 1893484 w 1893484"/>
                <a:gd name="connsiteY3" fmla="*/ 1662573 h 1662573"/>
                <a:gd name="connsiteX4" fmla="*/ 0 w 1893484"/>
                <a:gd name="connsiteY4" fmla="*/ 1398691 h 1662573"/>
                <a:gd name="connsiteX0" fmla="*/ 0 w 1893484"/>
                <a:gd name="connsiteY0" fmla="*/ 1308458 h 1572340"/>
                <a:gd name="connsiteX1" fmla="*/ 638290 w 1893484"/>
                <a:gd name="connsiteY1" fmla="*/ 0 h 1572340"/>
                <a:gd name="connsiteX2" fmla="*/ 1261838 w 1893484"/>
                <a:gd name="connsiteY2" fmla="*/ 2935 h 1572340"/>
                <a:gd name="connsiteX3" fmla="*/ 1893484 w 1893484"/>
                <a:gd name="connsiteY3" fmla="*/ 1572340 h 1572340"/>
                <a:gd name="connsiteX4" fmla="*/ 0 w 1893484"/>
                <a:gd name="connsiteY4" fmla="*/ 1308458 h 1572340"/>
                <a:gd name="connsiteX0" fmla="*/ 0 w 1893484"/>
                <a:gd name="connsiteY0" fmla="*/ 1389408 h 1653290"/>
                <a:gd name="connsiteX1" fmla="*/ 621647 w 1893484"/>
                <a:gd name="connsiteY1" fmla="*/ 0 h 1653290"/>
                <a:gd name="connsiteX2" fmla="*/ 1261838 w 1893484"/>
                <a:gd name="connsiteY2" fmla="*/ 83885 h 1653290"/>
                <a:gd name="connsiteX3" fmla="*/ 1893484 w 1893484"/>
                <a:gd name="connsiteY3" fmla="*/ 1653290 h 1653290"/>
                <a:gd name="connsiteX4" fmla="*/ 0 w 1893484"/>
                <a:gd name="connsiteY4" fmla="*/ 1389408 h 1653290"/>
                <a:gd name="connsiteX0" fmla="*/ 0 w 1893484"/>
                <a:gd name="connsiteY0" fmla="*/ 1389408 h 1653290"/>
                <a:gd name="connsiteX1" fmla="*/ 621647 w 1893484"/>
                <a:gd name="connsiteY1" fmla="*/ 0 h 1653290"/>
                <a:gd name="connsiteX2" fmla="*/ 1211117 w 1893484"/>
                <a:gd name="connsiteY2" fmla="*/ 171018 h 1653290"/>
                <a:gd name="connsiteX3" fmla="*/ 1893484 w 1893484"/>
                <a:gd name="connsiteY3" fmla="*/ 1653290 h 1653290"/>
                <a:gd name="connsiteX4" fmla="*/ 0 w 1893484"/>
                <a:gd name="connsiteY4" fmla="*/ 1389408 h 1653290"/>
                <a:gd name="connsiteX0" fmla="*/ 0 w 1893484"/>
                <a:gd name="connsiteY0" fmla="*/ 1389408 h 1653290"/>
                <a:gd name="connsiteX1" fmla="*/ 621647 w 1893484"/>
                <a:gd name="connsiteY1" fmla="*/ 0 h 1653290"/>
                <a:gd name="connsiteX2" fmla="*/ 1254985 w 1893484"/>
                <a:gd name="connsiteY2" fmla="*/ 84352 h 1653290"/>
                <a:gd name="connsiteX3" fmla="*/ 1893484 w 1893484"/>
                <a:gd name="connsiteY3" fmla="*/ 1653290 h 1653290"/>
                <a:gd name="connsiteX4" fmla="*/ 0 w 1893484"/>
                <a:gd name="connsiteY4" fmla="*/ 1389408 h 1653290"/>
                <a:gd name="connsiteX0" fmla="*/ 0 w 1877321"/>
                <a:gd name="connsiteY0" fmla="*/ 1389408 h 1610437"/>
                <a:gd name="connsiteX1" fmla="*/ 621647 w 1877321"/>
                <a:gd name="connsiteY1" fmla="*/ 0 h 1610437"/>
                <a:gd name="connsiteX2" fmla="*/ 1254985 w 1877321"/>
                <a:gd name="connsiteY2" fmla="*/ 84352 h 1610437"/>
                <a:gd name="connsiteX3" fmla="*/ 1877321 w 1877321"/>
                <a:gd name="connsiteY3" fmla="*/ 1610437 h 1610437"/>
                <a:gd name="connsiteX4" fmla="*/ 0 w 1877321"/>
                <a:gd name="connsiteY4" fmla="*/ 1389408 h 1610437"/>
                <a:gd name="connsiteX0" fmla="*/ 0 w 1911718"/>
                <a:gd name="connsiteY0" fmla="*/ 1389408 h 1648868"/>
                <a:gd name="connsiteX1" fmla="*/ 621647 w 1911718"/>
                <a:gd name="connsiteY1" fmla="*/ 0 h 1648868"/>
                <a:gd name="connsiteX2" fmla="*/ 1254985 w 1911718"/>
                <a:gd name="connsiteY2" fmla="*/ 84352 h 1648868"/>
                <a:gd name="connsiteX3" fmla="*/ 1911718 w 1911718"/>
                <a:gd name="connsiteY3" fmla="*/ 1648868 h 1648868"/>
                <a:gd name="connsiteX4" fmla="*/ 0 w 1911718"/>
                <a:gd name="connsiteY4" fmla="*/ 1389408 h 1648868"/>
                <a:gd name="connsiteX0" fmla="*/ 0 w 1911718"/>
                <a:gd name="connsiteY0" fmla="*/ 1389408 h 1648868"/>
                <a:gd name="connsiteX1" fmla="*/ 621647 w 1911718"/>
                <a:gd name="connsiteY1" fmla="*/ 0 h 1648868"/>
                <a:gd name="connsiteX2" fmla="*/ 940005 w 1911718"/>
                <a:gd name="connsiteY2" fmla="*/ 45293 h 1648868"/>
                <a:gd name="connsiteX3" fmla="*/ 1254985 w 1911718"/>
                <a:gd name="connsiteY3" fmla="*/ 84352 h 1648868"/>
                <a:gd name="connsiteX4" fmla="*/ 1911718 w 1911718"/>
                <a:gd name="connsiteY4" fmla="*/ 1648868 h 1648868"/>
                <a:gd name="connsiteX5" fmla="*/ 0 w 1911718"/>
                <a:gd name="connsiteY5" fmla="*/ 1389408 h 1648868"/>
                <a:gd name="connsiteX0" fmla="*/ 0 w 1911718"/>
                <a:gd name="connsiteY0" fmla="*/ 1590069 h 1849529"/>
                <a:gd name="connsiteX1" fmla="*/ 621647 w 1911718"/>
                <a:gd name="connsiteY1" fmla="*/ 200661 h 1849529"/>
                <a:gd name="connsiteX2" fmla="*/ 955001 w 1911718"/>
                <a:gd name="connsiteY2" fmla="*/ 0 h 1849529"/>
                <a:gd name="connsiteX3" fmla="*/ 1254985 w 1911718"/>
                <a:gd name="connsiteY3" fmla="*/ 285013 h 1849529"/>
                <a:gd name="connsiteX4" fmla="*/ 1911718 w 1911718"/>
                <a:gd name="connsiteY4" fmla="*/ 1849529 h 1849529"/>
                <a:gd name="connsiteX5" fmla="*/ 0 w 1911718"/>
                <a:gd name="connsiteY5" fmla="*/ 1590069 h 1849529"/>
                <a:gd name="connsiteX0" fmla="*/ 0 w 1911718"/>
                <a:gd name="connsiteY0" fmla="*/ 1668481 h 1927941"/>
                <a:gd name="connsiteX1" fmla="*/ 621647 w 1911718"/>
                <a:gd name="connsiteY1" fmla="*/ 279073 h 1927941"/>
                <a:gd name="connsiteX2" fmla="*/ 978778 w 1911718"/>
                <a:gd name="connsiteY2" fmla="*/ 0 h 1927941"/>
                <a:gd name="connsiteX3" fmla="*/ 1254985 w 1911718"/>
                <a:gd name="connsiteY3" fmla="*/ 363425 h 1927941"/>
                <a:gd name="connsiteX4" fmla="*/ 1911718 w 1911718"/>
                <a:gd name="connsiteY4" fmla="*/ 1927941 h 1927941"/>
                <a:gd name="connsiteX5" fmla="*/ 0 w 1911718"/>
                <a:gd name="connsiteY5" fmla="*/ 1668481 h 192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1718" h="1927941">
                  <a:moveTo>
                    <a:pt x="0" y="1668481"/>
                  </a:moveTo>
                  <a:lnTo>
                    <a:pt x="621647" y="279073"/>
                  </a:lnTo>
                  <a:lnTo>
                    <a:pt x="978778" y="0"/>
                  </a:lnTo>
                  <a:lnTo>
                    <a:pt x="1254985" y="363425"/>
                  </a:lnTo>
                  <a:lnTo>
                    <a:pt x="1911718" y="1927941"/>
                  </a:lnTo>
                  <a:lnTo>
                    <a:pt x="0" y="166848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Parallelogram 236"/>
            <p:cNvSpPr/>
            <p:nvPr/>
          </p:nvSpPr>
          <p:spPr>
            <a:xfrm rot="18920265">
              <a:off x="7637150" y="1769954"/>
              <a:ext cx="2757972" cy="3077640"/>
            </a:xfrm>
            <a:custGeom>
              <a:avLst/>
              <a:gdLst>
                <a:gd name="connsiteX0" fmla="*/ 0 w 2741491"/>
                <a:gd name="connsiteY0" fmla="*/ 2103875 h 2103875"/>
                <a:gd name="connsiteX1" fmla="*/ 835196 w 2741491"/>
                <a:gd name="connsiteY1" fmla="*/ 0 h 2103875"/>
                <a:gd name="connsiteX2" fmla="*/ 2741491 w 2741491"/>
                <a:gd name="connsiteY2" fmla="*/ 0 h 2103875"/>
                <a:gd name="connsiteX3" fmla="*/ 1906295 w 2741491"/>
                <a:gd name="connsiteY3" fmla="*/ 2103875 h 2103875"/>
                <a:gd name="connsiteX4" fmla="*/ 0 w 2741491"/>
                <a:gd name="connsiteY4" fmla="*/ 2103875 h 2103875"/>
                <a:gd name="connsiteX0" fmla="*/ 0 w 2741491"/>
                <a:gd name="connsiteY0" fmla="*/ 2103875 h 2103875"/>
                <a:gd name="connsiteX1" fmla="*/ 835196 w 2741491"/>
                <a:gd name="connsiteY1" fmla="*/ 0 h 2103875"/>
                <a:gd name="connsiteX2" fmla="*/ 1754091 w 2741491"/>
                <a:gd name="connsiteY2" fmla="*/ 499 h 2103875"/>
                <a:gd name="connsiteX3" fmla="*/ 2741491 w 2741491"/>
                <a:gd name="connsiteY3" fmla="*/ 0 h 2103875"/>
                <a:gd name="connsiteX4" fmla="*/ 1906295 w 2741491"/>
                <a:gd name="connsiteY4" fmla="*/ 2103875 h 2103875"/>
                <a:gd name="connsiteX5" fmla="*/ 0 w 2741491"/>
                <a:gd name="connsiteY5" fmla="*/ 2103875 h 2103875"/>
                <a:gd name="connsiteX0" fmla="*/ 0 w 2741491"/>
                <a:gd name="connsiteY0" fmla="*/ 3077640 h 3077640"/>
                <a:gd name="connsiteX1" fmla="*/ 835196 w 2741491"/>
                <a:gd name="connsiteY1" fmla="*/ 973765 h 3077640"/>
                <a:gd name="connsiteX2" fmla="*/ 1793940 w 2741491"/>
                <a:gd name="connsiteY2" fmla="*/ 0 h 3077640"/>
                <a:gd name="connsiteX3" fmla="*/ 2741491 w 2741491"/>
                <a:gd name="connsiteY3" fmla="*/ 973765 h 3077640"/>
                <a:gd name="connsiteX4" fmla="*/ 1906295 w 2741491"/>
                <a:gd name="connsiteY4" fmla="*/ 3077640 h 3077640"/>
                <a:gd name="connsiteX5" fmla="*/ 0 w 2741491"/>
                <a:gd name="connsiteY5" fmla="*/ 3077640 h 3077640"/>
                <a:gd name="connsiteX0" fmla="*/ 0 w 2757972"/>
                <a:gd name="connsiteY0" fmla="*/ 3077640 h 3077640"/>
                <a:gd name="connsiteX1" fmla="*/ 835196 w 2757972"/>
                <a:gd name="connsiteY1" fmla="*/ 973765 h 3077640"/>
                <a:gd name="connsiteX2" fmla="*/ 1793940 w 2757972"/>
                <a:gd name="connsiteY2" fmla="*/ 0 h 3077640"/>
                <a:gd name="connsiteX3" fmla="*/ 2757972 w 2757972"/>
                <a:gd name="connsiteY3" fmla="*/ 957089 h 3077640"/>
                <a:gd name="connsiteX4" fmla="*/ 1906295 w 2757972"/>
                <a:gd name="connsiteY4" fmla="*/ 3077640 h 3077640"/>
                <a:gd name="connsiteX5" fmla="*/ 0 w 2757972"/>
                <a:gd name="connsiteY5" fmla="*/ 3077640 h 307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7972" h="3077640">
                  <a:moveTo>
                    <a:pt x="0" y="3077640"/>
                  </a:moveTo>
                  <a:lnTo>
                    <a:pt x="835196" y="973765"/>
                  </a:lnTo>
                  <a:lnTo>
                    <a:pt x="1793940" y="0"/>
                  </a:lnTo>
                  <a:lnTo>
                    <a:pt x="2757972" y="957089"/>
                  </a:lnTo>
                  <a:lnTo>
                    <a:pt x="1906295" y="3077640"/>
                  </a:lnTo>
                  <a:lnTo>
                    <a:pt x="0" y="3077640"/>
                  </a:lnTo>
                  <a:close/>
                </a:path>
              </a:pathLst>
            </a:custGeom>
            <a:solidFill>
              <a:srgbClr val="5B9BD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8230685" y="1928749"/>
              <a:ext cx="1343298" cy="1365069"/>
            </a:xfrm>
            <a:prstGeom prst="rect">
              <a:avLst/>
            </a:prstGeom>
            <a:solidFill>
              <a:srgbClr val="1F4E79">
                <a:alpha val="3411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Straight Connector 238"/>
            <p:cNvCxnSpPr/>
            <p:nvPr/>
          </p:nvCxnSpPr>
          <p:spPr>
            <a:xfrm>
              <a:off x="8230685" y="3293175"/>
              <a:ext cx="868131" cy="2088737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8239107" y="1929441"/>
              <a:ext cx="868131" cy="2088737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9581592" y="1930380"/>
              <a:ext cx="868131" cy="2088737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9584055" y="3302616"/>
              <a:ext cx="868131" cy="2088737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Group 205"/>
            <p:cNvGrpSpPr/>
            <p:nvPr/>
          </p:nvGrpSpPr>
          <p:grpSpPr>
            <a:xfrm>
              <a:off x="9098816" y="4015762"/>
              <a:ext cx="1363442" cy="1366368"/>
              <a:chOff x="5186819" y="5344885"/>
              <a:chExt cx="1363442" cy="1366368"/>
            </a:xfrm>
            <a:solidFill>
              <a:srgbClr val="9DC3E6"/>
            </a:solidFill>
          </p:grpSpPr>
          <p:sp>
            <p:nvSpPr>
              <p:cNvPr id="194" name="Rectangle 193"/>
              <p:cNvSpPr/>
              <p:nvPr/>
            </p:nvSpPr>
            <p:spPr>
              <a:xfrm>
                <a:off x="5186819" y="5345103"/>
                <a:ext cx="455023" cy="455023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641842" y="5345103"/>
                <a:ext cx="455023" cy="455023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6095238" y="5344885"/>
                <a:ext cx="455023" cy="455023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5186819" y="5800562"/>
                <a:ext cx="455023" cy="455023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5641842" y="5800562"/>
                <a:ext cx="455023" cy="455023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6095238" y="5800344"/>
                <a:ext cx="455023" cy="455023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5186819" y="6256230"/>
                <a:ext cx="455023" cy="455023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-1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5641842" y="6256230"/>
                <a:ext cx="455023" cy="455023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-2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6095238" y="6256012"/>
                <a:ext cx="455023" cy="455023"/>
              </a:xfrm>
              <a:prstGeom prst="rect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-1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235" name="Group 234"/>
          <p:cNvGrpSpPr/>
          <p:nvPr/>
        </p:nvGrpSpPr>
        <p:grpSpPr>
          <a:xfrm>
            <a:off x="8664750" y="5649486"/>
            <a:ext cx="2271861" cy="911127"/>
            <a:chOff x="8663937" y="4085862"/>
            <a:chExt cx="2271861" cy="911127"/>
          </a:xfrm>
          <a:solidFill>
            <a:schemeClr val="accent6">
              <a:lumMod val="75000"/>
              <a:alpha val="89804"/>
            </a:schemeClr>
          </a:solidFill>
        </p:grpSpPr>
        <p:sp>
          <p:nvSpPr>
            <p:cNvPr id="217" name="Rectangle 216"/>
            <p:cNvSpPr/>
            <p:nvPr/>
          </p:nvSpPr>
          <p:spPr>
            <a:xfrm>
              <a:off x="9118960" y="4086298"/>
              <a:ext cx="455023" cy="455023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9572356" y="4086080"/>
              <a:ext cx="455023" cy="455023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10027379" y="4085862"/>
              <a:ext cx="455023" cy="455023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10480775" y="4085862"/>
              <a:ext cx="455023" cy="455023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8663937" y="4541966"/>
              <a:ext cx="455023" cy="455023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9118960" y="4541965"/>
              <a:ext cx="455023" cy="455023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9572356" y="4541747"/>
              <a:ext cx="455023" cy="455023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0027379" y="4541529"/>
              <a:ext cx="455023" cy="455023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10480775" y="4541529"/>
              <a:ext cx="455023" cy="455023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8663937" y="4086299"/>
              <a:ext cx="455023" cy="455023"/>
            </a:xfrm>
            <a:prstGeom prst="rect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5" name="Rectangle 244"/>
          <p:cNvSpPr/>
          <p:nvPr/>
        </p:nvSpPr>
        <p:spPr>
          <a:xfrm>
            <a:off x="8674920" y="5672574"/>
            <a:ext cx="455023" cy="455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-58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246" name="Group 245"/>
          <p:cNvGrpSpPr/>
          <p:nvPr/>
        </p:nvGrpSpPr>
        <p:grpSpPr>
          <a:xfrm>
            <a:off x="6392798" y="4857965"/>
            <a:ext cx="2507785" cy="683835"/>
            <a:chOff x="6392798" y="4857965"/>
            <a:chExt cx="2507785" cy="683835"/>
          </a:xfrm>
        </p:grpSpPr>
        <p:sp>
          <p:nvSpPr>
            <p:cNvPr id="233" name="Isosceles Triangle 232"/>
            <p:cNvSpPr/>
            <p:nvPr/>
          </p:nvSpPr>
          <p:spPr>
            <a:xfrm rot="7476560">
              <a:off x="8517541" y="5134576"/>
              <a:ext cx="159633" cy="606451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6392798" y="4857965"/>
              <a:ext cx="2065398" cy="683835"/>
            </a:xfrm>
            <a:prstGeom prst="roundRect">
              <a:avLst>
                <a:gd name="adj" fmla="val 9506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1*1 + 2*2 + 9*1 +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5*0 + 0*0 + 7*0 +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1*-1 + 34*-2 + 3*-</a:t>
              </a:r>
              <a:r>
                <a:rPr 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169" name="Picture 1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39" y="56356"/>
            <a:ext cx="6300335" cy="5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1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3.7037E-6 L 0.03659 3.7037E-6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59 3.7037E-6 L 0.07304 3.7037E-6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2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</a:t>
            </a:r>
            <a:r>
              <a:rPr lang="zh-CN" altLang="en-US" dirty="0" smtClean="0"/>
              <a:t>：</a:t>
            </a:r>
            <a:r>
              <a:rPr lang="zh-CN" altLang="en-US" dirty="0"/>
              <a:t>真的只有</a:t>
            </a:r>
            <a:r>
              <a:rPr lang="zh-CN" altLang="en-US" dirty="0" smtClean="0"/>
              <a:t>高中数学</a:t>
            </a:r>
            <a:r>
              <a:rPr lang="zh-CN" altLang="en-US" dirty="0"/>
              <a:t>知识就可以吗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对同一事物可以有不同的理解层次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大家都会写程序，但拿</a:t>
            </a:r>
            <a:r>
              <a:rPr lang="en-US" dirty="0" smtClean="0"/>
              <a:t>Hoare Logic</a:t>
            </a:r>
            <a:r>
              <a:rPr lang="zh-CN" altLang="en-US" dirty="0" smtClean="0"/>
              <a:t>这种形式逻辑搞验证，有几人懂呢？</a:t>
            </a:r>
            <a:endParaRPr lang="en-US" altLang="zh-CN" dirty="0" smtClean="0"/>
          </a:p>
          <a:p>
            <a:pPr lvl="1">
              <a:spcAft>
                <a:spcPts val="600"/>
              </a:spcAft>
            </a:pPr>
            <a:r>
              <a:rPr lang="zh-CN" altLang="en-US" dirty="0"/>
              <a:t>曾</a:t>
            </a:r>
            <a:r>
              <a:rPr lang="zh-CN" altLang="en-US" dirty="0" smtClean="0"/>
              <a:t>见过高中生手搓神经网络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浅层理解和上手，不需要太高深数学</a:t>
            </a:r>
            <a:endParaRPr lang="en-US" altLang="zh-CN" dirty="0" smtClean="0"/>
          </a:p>
          <a:p>
            <a:r>
              <a:rPr lang="zh-CN" altLang="en-US" dirty="0" smtClean="0"/>
              <a:t>某些“高深”的数学知识，其原理其实并不难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从这点来看，布尔巴基学派和中国用的苏联式教科书很“毁”数学</a:t>
            </a:r>
            <a:endParaRPr lang="en-US" altLang="zh-CN" dirty="0" smtClean="0"/>
          </a:p>
          <a:p>
            <a:pPr lvl="1">
              <a:spcAft>
                <a:spcPts val="600"/>
              </a:spcAft>
            </a:pPr>
            <a:r>
              <a:rPr lang="zh-CN" altLang="en-US" dirty="0" smtClean="0"/>
              <a:t>牛顿法求解不是高中知识，但不难理解</a:t>
            </a:r>
            <a:endParaRPr lang="en-US" altLang="zh-CN" dirty="0" smtClean="0"/>
          </a:p>
          <a:p>
            <a:r>
              <a:rPr lang="zh-CN" altLang="en-US" dirty="0" smtClean="0"/>
              <a:t>要有一颗接纳的心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每加入一个公式，读者就减半？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只能证明“不是目标读者”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最近业界</a:t>
            </a:r>
            <a:r>
              <a:rPr lang="zh-CN" altLang="en-US" dirty="0"/>
              <a:t>又双叒叕在</a:t>
            </a:r>
            <a:r>
              <a:rPr lang="zh-CN" altLang="en-US" dirty="0" smtClean="0"/>
              <a:t>狠批机器学习论文中</a:t>
            </a:r>
            <a:r>
              <a:rPr lang="zh-CN" altLang="en-US" dirty="0" smtClean="0">
                <a:hlinkClick r:id="rId3"/>
              </a:rPr>
              <a:t>乱引公式，乱用名词</a:t>
            </a:r>
            <a:r>
              <a:rPr lang="zh-CN" altLang="en-US" dirty="0" smtClean="0"/>
              <a:t>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要理性，尊重事实和逻辑，因为直觉靠不住嘛（比如概率问题）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48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722" y="5291338"/>
            <a:ext cx="4094110" cy="12313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卷积核，就是</a:t>
            </a:r>
            <a:r>
              <a:rPr lang="en-US" altLang="zh-CN" dirty="0" smtClean="0"/>
              <a:t>Photoshop</a:t>
            </a:r>
            <a:r>
              <a:rPr lang="zh-CN" altLang="en-US" dirty="0" smtClean="0"/>
              <a:t>滤镜么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大家用过</a:t>
            </a:r>
            <a:r>
              <a:rPr lang="en-US" altLang="zh-CN" dirty="0" smtClean="0"/>
              <a:t>Photoshop Filter</a:t>
            </a:r>
            <a:r>
              <a:rPr lang="zh-CN" altLang="en-US" dirty="0" smtClean="0"/>
              <a:t>菜单中的“自定义”功能没有？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输入界面就是一个矩阵，也就是卷积核了</a:t>
            </a:r>
            <a:endParaRPr lang="en-US" altLang="zh-CN" dirty="0" smtClean="0"/>
          </a:p>
          <a:p>
            <a:r>
              <a:rPr lang="zh-CN" altLang="en-US" dirty="0" smtClean="0"/>
              <a:t>前面一直用边缘检测的卷积核当例子，再来看一个高斯模糊的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正态分布（及相关）其实是个挺好玩的东西，忍不住多放点材料 </a:t>
            </a:r>
            <a:r>
              <a:rPr lang="en-US" altLang="zh-CN" dirty="0" smtClean="0">
                <a:hlinkClick r:id="rId3"/>
              </a:rPr>
              <a:t>(1)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4"/>
              </a:rPr>
              <a:t>(2)</a:t>
            </a:r>
            <a:endParaRPr lang="en-US" altLang="zh-CN" dirty="0" smtClean="0"/>
          </a:p>
          <a:p>
            <a:r>
              <a:rPr lang="zh-CN" altLang="en-US" dirty="0" smtClean="0"/>
              <a:t>更多的图像处理卷积核的列表：</a:t>
            </a:r>
            <a:r>
              <a:rPr lang="en-US" altLang="zh-CN" dirty="0" smtClean="0">
                <a:hlinkClick r:id="rId5"/>
              </a:rPr>
              <a:t>Wikipedia</a:t>
            </a:r>
            <a:endParaRPr lang="en-US" altLang="zh-CN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13" y="5334271"/>
            <a:ext cx="2834646" cy="13716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117" y="5191125"/>
            <a:ext cx="3333750" cy="16668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17139" y="4780922"/>
            <a:ext cx="2088219" cy="2044071"/>
            <a:chOff x="228500" y="4613402"/>
            <a:chExt cx="2293077" cy="22445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500" y="4613402"/>
              <a:ext cx="2293077" cy="216568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24808" y="6596390"/>
              <a:ext cx="17004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Galton board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548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网络中的卷积核具体长什么样呢</a:t>
            </a:r>
            <a:r>
              <a:rPr lang="zh-CN" altLang="en-US" dirty="0" smtClean="0"/>
              <a:t>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还是先看一下输入图像经过卷积后的 </a:t>
            </a:r>
            <a:r>
              <a:rPr lang="en-US" altLang="zh-CN" dirty="0" smtClean="0"/>
              <a:t>Feature Map </a:t>
            </a:r>
            <a:r>
              <a:rPr lang="zh-CN" altLang="en-US" dirty="0" smtClean="0"/>
              <a:t>长什么样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左：</a:t>
            </a:r>
            <a:r>
              <a:rPr lang="en-US" altLang="zh-CN" dirty="0" smtClean="0">
                <a:hlinkClick r:id="rId3"/>
              </a:rPr>
              <a:t>MobileNet</a:t>
            </a:r>
            <a:r>
              <a:rPr lang="zh-CN" altLang="en-US" dirty="0" smtClean="0"/>
              <a:t>；右：</a:t>
            </a:r>
            <a:r>
              <a:rPr lang="en-US" altLang="zh-CN" dirty="0" err="1" smtClean="0">
                <a:hlinkClick r:id="rId4"/>
              </a:rPr>
              <a:t>AlexNet</a:t>
            </a:r>
            <a:r>
              <a:rPr lang="zh-CN" altLang="en-US" dirty="0" smtClean="0"/>
              <a:t>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4892" y="2743199"/>
            <a:ext cx="5432561" cy="4009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252" y="2698693"/>
            <a:ext cx="5719011" cy="41278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761" y="4127281"/>
            <a:ext cx="1262972" cy="126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2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网络中的卷积核具体长什么样呢</a:t>
            </a:r>
            <a:r>
              <a:rPr lang="zh-CN" altLang="en-US" dirty="0" smtClean="0"/>
              <a:t>？</a:t>
            </a:r>
            <a:r>
              <a:rPr lang="en-US" altLang="zh-CN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卷积核本身转化成视觉表示：</a:t>
            </a:r>
            <a:r>
              <a:rPr lang="en-US" altLang="zh-CN" dirty="0" err="1" smtClean="0"/>
              <a:t>AlexNet</a:t>
            </a:r>
            <a:endParaRPr lang="en-US" altLang="zh-CN" dirty="0" smtClean="0"/>
          </a:p>
          <a:p>
            <a:r>
              <a:rPr lang="zh-CN" altLang="en-US" dirty="0" smtClean="0"/>
              <a:t>左图：第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层，</a:t>
            </a:r>
            <a:r>
              <a:rPr lang="en-US" altLang="zh-CN" dirty="0" smtClean="0"/>
              <a:t>96</a:t>
            </a:r>
            <a:r>
              <a:rPr lang="zh-CN" altLang="en-US" dirty="0" smtClean="0"/>
              <a:t>个卷积核</a:t>
            </a:r>
            <a:r>
              <a:rPr lang="en-US" altLang="zh-CN" dirty="0" smtClean="0"/>
              <a:t> </a:t>
            </a:r>
            <a:r>
              <a:rPr lang="zh-CN" altLang="en-US" dirty="0" smtClean="0"/>
              <a:t>，每个为</a:t>
            </a:r>
            <a:r>
              <a:rPr lang="en-US" altLang="zh-CN" dirty="0" smtClean="0"/>
              <a:t>11x11</a:t>
            </a:r>
            <a:r>
              <a:rPr lang="zh-CN" altLang="en-US" dirty="0" smtClean="0"/>
              <a:t>，步长为</a:t>
            </a:r>
            <a:r>
              <a:rPr lang="en-US" altLang="zh-CN" dirty="0" smtClean="0"/>
              <a:t>4 (11x11x96)</a:t>
            </a:r>
          </a:p>
          <a:p>
            <a:pPr lvl="1"/>
            <a:r>
              <a:rPr lang="zh-CN" altLang="en-US" dirty="0" smtClean="0"/>
              <a:t>训练良好的平滑权重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提取高频模式的（上）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提取</a:t>
            </a:r>
            <a:r>
              <a:rPr lang="zh-CN" altLang="en-US" dirty="0"/>
              <a:t>低频色彩</a:t>
            </a:r>
            <a:r>
              <a:rPr lang="zh-CN" altLang="en-US" dirty="0" smtClean="0"/>
              <a:t>的（下）</a:t>
            </a:r>
            <a:endParaRPr lang="en-US" altLang="zh-CN" dirty="0" smtClean="0"/>
          </a:p>
          <a:p>
            <a:r>
              <a:rPr lang="zh-CN" altLang="en-US" dirty="0" smtClean="0"/>
              <a:t>右图：第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层</a:t>
            </a:r>
            <a:r>
              <a:rPr lang="en-US" altLang="zh-CN" dirty="0" smtClean="0"/>
              <a:t> (5x5x128)</a:t>
            </a:r>
          </a:p>
          <a:p>
            <a:pPr lvl="1"/>
            <a:r>
              <a:rPr lang="zh-CN" altLang="en-US" dirty="0" smtClean="0"/>
              <a:t>训练良好平滑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无明显噪声</a:t>
            </a:r>
            <a:endParaRPr lang="en-US" altLang="zh-CN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862" y="2990850"/>
            <a:ext cx="3619001" cy="3606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44" y="2990850"/>
            <a:ext cx="3638493" cy="362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5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网络中的卷积核具体长什么样呢？</a:t>
            </a:r>
            <a:r>
              <a:rPr lang="en-US" altLang="zh-CN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前面说到平滑无噪声，那么有噪声的什么样？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很可能没有收敛</a:t>
            </a:r>
            <a:r>
              <a:rPr lang="en-US" altLang="zh-CN" dirty="0" smtClean="0"/>
              <a:t> (converge)</a:t>
            </a:r>
          </a:p>
          <a:p>
            <a:pPr lvl="1"/>
            <a:r>
              <a:rPr lang="zh-CN" altLang="en-US" dirty="0" smtClean="0"/>
              <a:t>学习率可能设置得不好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81" y="3374844"/>
            <a:ext cx="35623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1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04" y="3185437"/>
            <a:ext cx="6623296" cy="3659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扩张卷积</a:t>
            </a:r>
            <a:r>
              <a:rPr lang="en-US" altLang="zh-CN" dirty="0"/>
              <a:t> Dilated Convolution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小卷积核的“视野”</a:t>
            </a:r>
            <a:r>
              <a:rPr lang="en-US" altLang="zh-CN" dirty="0" smtClean="0"/>
              <a:t>(</a:t>
            </a:r>
            <a:r>
              <a:rPr lang="en-US" dirty="0"/>
              <a:t>receptive </a:t>
            </a:r>
            <a:r>
              <a:rPr lang="en-US" dirty="0" smtClean="0"/>
              <a:t>field</a:t>
            </a:r>
            <a:r>
              <a:rPr lang="en-US" altLang="zh-CN" dirty="0" smtClean="0"/>
              <a:t>) </a:t>
            </a:r>
            <a:r>
              <a:rPr lang="zh-CN" altLang="en-US" dirty="0" smtClean="0"/>
              <a:t>不够大怎么办？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可以扩大卷积核，但是这会导致网络参数变多，运算慢，训练困难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所以提出了扩展卷积，卷积核大小不变，但是分散开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多层叠加后达到效果：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视野范围指数增长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网络参数线性增长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0" y="4240998"/>
            <a:ext cx="4764904" cy="259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为什么扩张卷积有效？</a:t>
            </a:r>
            <a:r>
              <a:rPr lang="en-US" altLang="zh-CN" baseline="30000" dirty="0" smtClean="0">
                <a:hlinkClick r:id="rId5"/>
              </a:rPr>
              <a:t>Video</a:t>
            </a:r>
            <a:endParaRPr lang="en-US" baseline="30000" dirty="0"/>
          </a:p>
        </p:txBody>
      </p:sp>
      <p:pic>
        <p:nvPicPr>
          <p:cNvPr id="4" name="dilated-con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13381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9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池化，就是降低图像分辨率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目的是找模式，不需要好看，无需降采样算法 </a:t>
            </a:r>
            <a:r>
              <a:rPr lang="en-US" altLang="zh-CN" baseline="30000" dirty="0" smtClean="0"/>
              <a:t>(</a:t>
            </a:r>
            <a:r>
              <a:rPr lang="en-US" altLang="zh-CN" baseline="30000" dirty="0" err="1" smtClean="0"/>
              <a:t>Lanczos</a:t>
            </a:r>
            <a:r>
              <a:rPr lang="zh-CN" altLang="en-US" baseline="30000" dirty="0" smtClean="0"/>
              <a:t>是谁就更不认识了</a:t>
            </a:r>
            <a:r>
              <a:rPr lang="en-US" altLang="zh-CN" baseline="30000" dirty="0" smtClean="0"/>
              <a:t>)</a:t>
            </a:r>
          </a:p>
          <a:p>
            <a:r>
              <a:rPr lang="zh-CN" altLang="en-US" dirty="0" smtClean="0"/>
              <a:t>即使你不会图像处理，一个很容易想到的方法是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个像素合成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个，这样会将图像缩小到原来的</a:t>
            </a:r>
            <a:r>
              <a:rPr lang="en-US" altLang="zh-CN" dirty="0" smtClean="0"/>
              <a:t>1/4</a:t>
            </a:r>
          </a:p>
          <a:p>
            <a:pPr lvl="1"/>
            <a:r>
              <a:rPr lang="zh-CN" altLang="en-US" dirty="0" smtClean="0"/>
              <a:t>再算一下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个像素平均值，填充进新的小图像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恭喜你，你重新发明了 </a:t>
            </a:r>
            <a:r>
              <a:rPr lang="en-US" altLang="zh-CN" dirty="0" smtClean="0"/>
              <a:t>Mean Pooling</a:t>
            </a:r>
          </a:p>
          <a:p>
            <a:r>
              <a:rPr lang="zh-CN" altLang="en-US" dirty="0" smtClean="0"/>
              <a:t>实际上还可以有更简单的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连平均值都不用算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就取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个中最大的那个值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这就是</a:t>
            </a:r>
            <a:r>
              <a:rPr lang="en-US" altLang="zh-CN" dirty="0" smtClean="0"/>
              <a:t> Max Pooling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712314" y="4001294"/>
            <a:ext cx="5641486" cy="2637950"/>
            <a:chOff x="6498263" y="4293324"/>
            <a:chExt cx="5641486" cy="26379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263" y="4293324"/>
              <a:ext cx="5641486" cy="26379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705" y="5072334"/>
              <a:ext cx="908141" cy="43787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2846" y="5072334"/>
              <a:ext cx="908141" cy="43787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5470" y="5510205"/>
              <a:ext cx="908141" cy="43787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5427" y="5940609"/>
              <a:ext cx="908141" cy="437871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39" y="56356"/>
            <a:ext cx="6300335" cy="5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9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与直觉相反，池化层不太影响模式识别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650" y="1825625"/>
            <a:ext cx="10387149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站远一点（或摘下眼镜），看看下面这个例子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645" y="3105552"/>
            <a:ext cx="3930147" cy="2475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45" y="3105552"/>
            <a:ext cx="3388337" cy="247530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056828" y="4018094"/>
            <a:ext cx="962309" cy="650219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29645" y="5852160"/>
            <a:ext cx="3930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“我从未见过如此模糊之人</a:t>
            </a:r>
            <a:r>
              <a:rPr lang="en-US" altLang="zh-CN" sz="1200" dirty="0" smtClean="0"/>
              <a:t>……</a:t>
            </a:r>
            <a:r>
              <a:rPr lang="zh-CN" altLang="en-US" sz="1200" dirty="0" smtClean="0"/>
              <a:t>”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3381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8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045" y="2037806"/>
            <a:ext cx="4034642" cy="4642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池化，就是降低图像</a:t>
            </a:r>
            <a:r>
              <a:rPr lang="zh-CN" altLang="en-US" dirty="0" smtClean="0"/>
              <a:t>分辨率 </a:t>
            </a:r>
            <a:r>
              <a:rPr lang="en-US" altLang="zh-CN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那么反向传播时怎么做呢？（以</a:t>
            </a:r>
            <a:r>
              <a:rPr lang="en-US" altLang="zh-CN" dirty="0" smtClean="0"/>
              <a:t> Max Pool </a:t>
            </a:r>
            <a:r>
              <a:rPr lang="zh-CN" altLang="en-US" dirty="0" smtClean="0"/>
              <a:t>为例）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记住当初选的最大值的位置，直接在位置处填充新的数值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其它没有在“选最大”的过程胜出的位置，直接清零</a:t>
            </a:r>
            <a:endParaRPr lang="en-US" altLang="zh-CN" dirty="0" smtClean="0"/>
          </a:p>
          <a:p>
            <a:r>
              <a:rPr lang="zh-CN" altLang="en-US" dirty="0" smtClean="0"/>
              <a:t>求平均值的池化就是四个位置平摊了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47" y="4076631"/>
            <a:ext cx="4183743" cy="1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9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池化，就是降低图像分辨率 </a:t>
            </a:r>
            <a:r>
              <a:rPr lang="en-US" altLang="zh-CN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池化的好处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减少运算量，减少网络参数（</a:t>
            </a:r>
            <a:r>
              <a:rPr lang="en-US" altLang="zh-CN" dirty="0" smtClean="0"/>
              <a:t>e.g. 1/4</a:t>
            </a:r>
            <a:r>
              <a:rPr lang="zh-CN" altLang="en-US" dirty="0" smtClean="0"/>
              <a:t>），又能识别（更大的）模式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当特征有一定的位置变化时，仍然会产生相同的响应输出 </a:t>
            </a:r>
            <a:r>
              <a:rPr lang="zh-CN" altLang="en-US" baseline="30000" dirty="0" smtClean="0"/>
              <a:t>所谓的平移不变性</a:t>
            </a:r>
            <a:endParaRPr lang="en-US" altLang="zh-CN" baseline="30000" dirty="0" smtClean="0"/>
          </a:p>
          <a:p>
            <a:pPr lvl="2"/>
            <a:r>
              <a:rPr lang="zh-CN" altLang="en-US" dirty="0" smtClean="0"/>
              <a:t>反过来，如果特征需要依赖于精确的空间位置信息，那池化就会导致欠拟合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在一定程度上防止了过拟合</a:t>
            </a:r>
            <a:endParaRPr lang="en-US" altLang="zh-CN" dirty="0" smtClean="0"/>
          </a:p>
          <a:p>
            <a:pPr lvl="1"/>
            <a:endParaRPr lang="en-US" altLang="zh-CN" sz="200" dirty="0"/>
          </a:p>
          <a:p>
            <a:r>
              <a:rPr lang="zh-CN" altLang="en-US" dirty="0" smtClean="0"/>
              <a:t>池化层也可以被替代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只要完成类似的功能就行，主要就是为了降采样 </a:t>
            </a:r>
            <a:r>
              <a:rPr lang="en-US" altLang="zh-CN" dirty="0" smtClean="0"/>
              <a:t>(Down Sampling)</a:t>
            </a:r>
          </a:p>
          <a:p>
            <a:pPr lvl="1"/>
            <a:r>
              <a:rPr lang="zh-CN" altLang="en-US" dirty="0" smtClean="0"/>
              <a:t>比如使用</a:t>
            </a:r>
            <a:r>
              <a:rPr lang="en-US" altLang="zh-CN" dirty="0" smtClean="0"/>
              <a:t>Stride Conv Layer</a:t>
            </a:r>
            <a:r>
              <a:rPr lang="zh-CN" altLang="en-US" dirty="0" smtClean="0"/>
              <a:t>，这个 </a:t>
            </a:r>
            <a:r>
              <a:rPr lang="en-US" altLang="zh-CN" dirty="0" smtClean="0"/>
              <a:t>Paper </a:t>
            </a:r>
            <a:r>
              <a:rPr lang="zh-CN" altLang="en-US" dirty="0" smtClean="0"/>
              <a:t>我没看过，只听说过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6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举例：勒贝格测度</a:t>
            </a:r>
            <a:r>
              <a:rPr lang="en-US" altLang="zh-CN" dirty="0" smtClean="0"/>
              <a:t>(Lebesgue Measure)</a:t>
            </a:r>
            <a:r>
              <a:rPr lang="zh-CN" altLang="en-US" dirty="0" smtClean="0"/>
              <a:t>定义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0637" y="2105819"/>
            <a:ext cx="9610725" cy="3790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13381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466280" y="5653977"/>
            <a:ext cx="6902605" cy="713678"/>
          </a:xfrm>
          <a:prstGeom prst="roundRect">
            <a:avLst>
              <a:gd name="adj" fmla="val 4329"/>
            </a:avLst>
          </a:prstGeom>
          <a:solidFill>
            <a:srgbClr val="0D0D0D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人话翻译：</a:t>
            </a:r>
            <a:r>
              <a:rPr lang="zh-CN" altLang="en-US" dirty="0"/>
              <a:t>线段</a:t>
            </a:r>
            <a:r>
              <a:rPr lang="en-US" altLang="zh-CN" dirty="0"/>
              <a:t>A</a:t>
            </a:r>
            <a:r>
              <a:rPr lang="zh-CN" altLang="en-US" dirty="0"/>
              <a:t>的长度</a:t>
            </a:r>
            <a:r>
              <a:rPr lang="en-US" altLang="zh-CN" dirty="0"/>
              <a:t>|A|</a:t>
            </a:r>
            <a:r>
              <a:rPr lang="zh-CN" altLang="en-US" dirty="0"/>
              <a:t> </a:t>
            </a:r>
            <a:r>
              <a:rPr lang="en-US" altLang="zh-CN" dirty="0"/>
              <a:t>+ </a:t>
            </a:r>
            <a:r>
              <a:rPr lang="zh-CN" altLang="en-US" dirty="0"/>
              <a:t>线段</a:t>
            </a:r>
            <a:r>
              <a:rPr lang="en-US" altLang="zh-CN" dirty="0"/>
              <a:t>B</a:t>
            </a:r>
            <a:r>
              <a:rPr lang="zh-CN" altLang="en-US" dirty="0"/>
              <a:t>的长度</a:t>
            </a:r>
            <a:r>
              <a:rPr lang="en-US" altLang="zh-CN" dirty="0"/>
              <a:t>|B| = |A + B</a:t>
            </a:r>
            <a:r>
              <a:rPr lang="en-US" altLang="zh-CN" dirty="0" smtClean="0"/>
              <a:t>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4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3" y="4048163"/>
            <a:ext cx="4693979" cy="26798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612" y="4608985"/>
            <a:ext cx="7169973" cy="2097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激活函数，网络非线性的关键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还记得深度学习的关键特征么？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、多层；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、非线性</a:t>
            </a:r>
            <a:r>
              <a:rPr lang="en-US" altLang="zh-CN" baseline="30000" dirty="0" smtClean="0"/>
              <a:t>(</a:t>
            </a:r>
            <a:r>
              <a:rPr lang="zh-CN" altLang="en-US" baseline="30000" dirty="0" smtClean="0"/>
              <a:t>就靠激活函数了</a:t>
            </a:r>
            <a:r>
              <a:rPr lang="en-US" altLang="zh-CN" baseline="30000" dirty="0" smtClean="0"/>
              <a:t>)</a:t>
            </a:r>
          </a:p>
          <a:p>
            <a:r>
              <a:rPr lang="zh-CN" altLang="en-US" dirty="0" smtClean="0"/>
              <a:t>线性关系是最简单的，能调整的也只有斜率一个</a:t>
            </a:r>
            <a:endParaRPr lang="en-US" altLang="zh-CN" dirty="0" smtClean="0"/>
          </a:p>
          <a:p>
            <a:r>
              <a:rPr lang="zh-CN" altLang="en-US" dirty="0" smtClean="0"/>
              <a:t>激活函数作用在每个输出上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Out</a:t>
            </a:r>
            <a:r>
              <a:rPr lang="en-US" altLang="zh-CN" dirty="0" smtClean="0"/>
              <a:t> = </a:t>
            </a:r>
            <a:r>
              <a:rPr lang="en-US" altLang="zh-CN" dirty="0" err="1" smtClean="0"/>
              <a:t>f</a:t>
            </a:r>
            <a:r>
              <a:rPr lang="en-US" altLang="zh-CN" baseline="-25000" dirty="0" err="1" smtClean="0"/>
              <a:t>Activation</a:t>
            </a:r>
            <a:r>
              <a:rPr lang="en-US" altLang="zh-CN" dirty="0" smtClean="0"/>
              <a:t>(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x1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* w1</a:t>
            </a:r>
            <a:r>
              <a:rPr lang="en-US" dirty="0"/>
              <a:t> + </a:t>
            </a:r>
            <a:r>
              <a:rPr lang="en-US" dirty="0">
                <a:solidFill>
                  <a:srgbClr val="C00000"/>
                </a:solidFill>
              </a:rPr>
              <a:t>x2 * W2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特点：非线性化、连续地变化、输出区间有限、单调、平滑、可导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问题：死区、期望均值、梯度消失、梯度爆炸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常用激活函数</a:t>
            </a:r>
            <a:r>
              <a:rPr lang="zh-CN" altLang="en-US" dirty="0" smtClean="0">
                <a:hlinkClick r:id="rId5"/>
              </a:rPr>
              <a:t>列表</a:t>
            </a:r>
            <a:endParaRPr lang="en-US" altLang="zh-CN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039" y="56356"/>
            <a:ext cx="6300335" cy="5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9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激活函数，网络非线性的</a:t>
            </a:r>
            <a:r>
              <a:rPr lang="zh-CN" altLang="en-US" dirty="0" smtClean="0"/>
              <a:t>关键 </a:t>
            </a:r>
            <a:r>
              <a:rPr lang="en-US" altLang="zh-CN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传统上认为，激活函数模仿了生物神经网络的特性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当输入信号累积起来超过阈值后，就激活该神经元，发出信号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但是前面讲过，这个理论很可能已经被推翻（输入为矢量）</a:t>
            </a:r>
            <a:endParaRPr lang="en-US" altLang="zh-CN" dirty="0" smtClean="0"/>
          </a:p>
          <a:p>
            <a:r>
              <a:rPr lang="zh-CN" altLang="en-US" dirty="0" smtClean="0"/>
              <a:t>现在搞机器学习的已经不太在乎和生物神经网络的联系了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17" y="3695918"/>
            <a:ext cx="6827520" cy="308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6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学习率，就是反向传播时的步长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zh-CN" altLang="en-US" dirty="0" smtClean="0"/>
              <a:t>还是按一维曲线来方便理解（如前面的牛顿法）</a:t>
            </a:r>
            <a:endParaRPr lang="en-US" altLang="zh-CN" dirty="0" smtClean="0"/>
          </a:p>
          <a:p>
            <a:r>
              <a:rPr lang="zh-CN" altLang="en-US" dirty="0" smtClean="0"/>
              <a:t>终极目标是谷底的最优值</a:t>
            </a:r>
            <a:endParaRPr lang="en-US" altLang="zh-CN" dirty="0" smtClean="0"/>
          </a:p>
          <a:p>
            <a:pPr lvl="1">
              <a:spcAft>
                <a:spcPts val="1200"/>
              </a:spcAft>
            </a:pPr>
            <a:r>
              <a:rPr lang="zh-CN" altLang="en-US" dirty="0" smtClean="0"/>
              <a:t>但是可能会有局部最小值捣乱</a:t>
            </a:r>
            <a:endParaRPr lang="en-US" altLang="zh-CN" dirty="0" smtClean="0"/>
          </a:p>
          <a:p>
            <a:r>
              <a:rPr lang="zh-CN" altLang="en-US" dirty="0" smtClean="0"/>
              <a:t>如果步长太小，收敛得就慢，训练困难</a:t>
            </a:r>
            <a:endParaRPr lang="en-US" altLang="zh-CN" dirty="0" smtClean="0"/>
          </a:p>
          <a:p>
            <a:pPr lvl="1">
              <a:spcAft>
                <a:spcPts val="1200"/>
              </a:spcAft>
            </a:pPr>
            <a:r>
              <a:rPr lang="zh-CN" altLang="en-US" dirty="0" smtClean="0"/>
              <a:t>还有可能掉进局部最小值的坑里</a:t>
            </a:r>
            <a:endParaRPr lang="en-US" altLang="zh-CN" dirty="0" smtClean="0"/>
          </a:p>
          <a:p>
            <a:r>
              <a:rPr lang="zh-CN" altLang="en-US" dirty="0" smtClean="0"/>
              <a:t>如果步长太大，有可能无法收敛（动画）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但是可以帮助跳过局部最小值</a:t>
            </a:r>
            <a:endParaRPr lang="en-US" altLang="zh-CN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158" y="2416173"/>
            <a:ext cx="3857625" cy="3971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1988" y="5872461"/>
            <a:ext cx="171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步长（学习率）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325394" y="5536427"/>
            <a:ext cx="209006" cy="336034"/>
          </a:xfrm>
          <a:prstGeom prst="straightConnector1">
            <a:avLst/>
          </a:prstGeom>
          <a:ln w="38100">
            <a:solidFill>
              <a:srgbClr val="CC33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657590" y="3902746"/>
            <a:ext cx="2279515" cy="18035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8657590" y="3902746"/>
            <a:ext cx="2279515" cy="19862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711997" y="3902746"/>
            <a:ext cx="2225108" cy="18035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39" y="56356"/>
            <a:ext cx="6300335" cy="5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1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学习率，就是反向传播时的步长</a:t>
            </a:r>
            <a:r>
              <a:rPr lang="en-US" altLang="zh-CN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所以这步子迈得大了，小了，都不行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7329727" y="1690688"/>
            <a:ext cx="4151812" cy="2241298"/>
            <a:chOff x="7338436" y="1463156"/>
            <a:chExt cx="4151812" cy="22412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4884" y="1463156"/>
              <a:ext cx="3878916" cy="207282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38436" y="3335122"/>
              <a:ext cx="4151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很小的步长会掉进局部最小值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329727" y="4100463"/>
            <a:ext cx="4151812" cy="2304032"/>
            <a:chOff x="7338436" y="3872931"/>
            <a:chExt cx="4151812" cy="23040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4884" y="3872931"/>
              <a:ext cx="3901778" cy="195088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338436" y="5807631"/>
              <a:ext cx="4151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稍大的步长帮助跳出局部最小值</a:t>
              </a:r>
              <a:endParaRPr lang="en-US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27" y="2708758"/>
            <a:ext cx="43719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学习率，就是反向传播时的步长</a:t>
            </a:r>
            <a:r>
              <a:rPr lang="en-US" altLang="zh-CN" dirty="0" smtClean="0"/>
              <a:t>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难道这学习率就非得是一个固定的值么？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676" y="1541944"/>
            <a:ext cx="3735072" cy="27664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1069"/>
            <a:ext cx="6200775" cy="2695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749" y="4597374"/>
            <a:ext cx="2270692" cy="17145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530" y="4672939"/>
            <a:ext cx="2096809" cy="16021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215" y="4672939"/>
            <a:ext cx="2173179" cy="16389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7369" y="4761026"/>
            <a:ext cx="415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不同的层使用不同的学习率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73530" y="6323898"/>
            <a:ext cx="23577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/>
              <a:t>学习率周期性线性变化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7105240" y="6327460"/>
            <a:ext cx="23577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/>
              <a:t>学习率周期性非线性变化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9436950" y="6311900"/>
            <a:ext cx="23577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 smtClean="0"/>
              <a:t>学习率周期性线性变化，幅度减小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8063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161" y="2327140"/>
            <a:ext cx="5693839" cy="4382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梯度，就是一个方向上的变化率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前面有讲到过梯度，就是一个方向上的斜率（偏导数）</a:t>
            </a:r>
            <a:endParaRPr lang="en-US" altLang="zh-CN" dirty="0" smtClean="0"/>
          </a:p>
          <a:p>
            <a:r>
              <a:rPr lang="zh-CN" altLang="en-US" dirty="0" smtClean="0"/>
              <a:t>梯度下降：寻找最小值</a:t>
            </a:r>
            <a:r>
              <a:rPr lang="zh-CN" altLang="en-US" baseline="30000" dirty="0" smtClean="0"/>
              <a:t>（最好全局最优）</a:t>
            </a:r>
            <a:endParaRPr lang="en-US" altLang="zh-CN" baseline="30000" dirty="0" smtClean="0"/>
          </a:p>
          <a:p>
            <a:pPr lvl="1"/>
            <a:r>
              <a:rPr lang="zh-CN" altLang="en-US" dirty="0" smtClean="0"/>
              <a:t>有各种梯度下降算法</a:t>
            </a:r>
            <a:endParaRPr lang="en-US" altLang="zh-CN" dirty="0" smtClean="0"/>
          </a:p>
          <a:p>
            <a:pPr lvl="2"/>
            <a:r>
              <a:rPr lang="en-US" altLang="zh-CN" dirty="0"/>
              <a:t>BGD </a:t>
            </a:r>
            <a:r>
              <a:rPr lang="zh-CN" altLang="en-US" dirty="0"/>
              <a:t>批梯度下降</a:t>
            </a:r>
            <a:endParaRPr lang="en-US" altLang="zh-CN" dirty="0"/>
          </a:p>
          <a:p>
            <a:pPr lvl="2"/>
            <a:r>
              <a:rPr lang="en-US" altLang="zh-CN" dirty="0" smtClean="0"/>
              <a:t>SGD </a:t>
            </a:r>
            <a:r>
              <a:rPr lang="zh-CN" altLang="en-US" dirty="0" smtClean="0"/>
              <a:t>随机梯度下降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Mini Batch GD </a:t>
            </a:r>
            <a:r>
              <a:rPr lang="zh-CN" altLang="en-US" dirty="0" smtClean="0"/>
              <a:t>小批量梯度下降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Momentum </a:t>
            </a:r>
            <a:r>
              <a:rPr lang="zh-CN" altLang="en-US" dirty="0" smtClean="0"/>
              <a:t>动量以及其它各种（略）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不同的下降法性能不一样</a:t>
            </a:r>
            <a:endParaRPr lang="en-US" altLang="zh-CN" dirty="0" smtClean="0"/>
          </a:p>
          <a:p>
            <a:pPr lvl="2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39" y="56356"/>
            <a:ext cx="6300335" cy="5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9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梯度，就是一个方向上的变化</a:t>
            </a:r>
            <a:r>
              <a:rPr lang="zh-CN" altLang="en-US" dirty="0" smtClean="0"/>
              <a:t>率</a:t>
            </a:r>
            <a:r>
              <a:rPr lang="en-US" altLang="zh-CN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梯度下降的一些特点</a:t>
            </a:r>
            <a:endParaRPr lang="en-US" altLang="zh-CN" dirty="0" smtClean="0"/>
          </a:p>
          <a:p>
            <a:pPr lvl="1"/>
            <a:r>
              <a:rPr lang="zh-CN" altLang="en-US" dirty="0"/>
              <a:t>经常会</a:t>
            </a:r>
            <a:r>
              <a:rPr lang="zh-CN" altLang="en-US" dirty="0" smtClean="0"/>
              <a:t>“绕路”（比如会</a:t>
            </a:r>
            <a:r>
              <a:rPr lang="en-US" altLang="zh-CN" dirty="0" smtClean="0"/>
              <a:t>Z</a:t>
            </a:r>
            <a:r>
              <a:rPr lang="zh-CN" altLang="en-US" dirty="0" smtClean="0"/>
              <a:t>字前进）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不能保证达到全局最优的极小值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和学习率有很大关系（前面已讲到）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要求有（偏）导数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看起来不高的要求，有时候就偏偏满足不了</a:t>
            </a:r>
            <a:endParaRPr lang="en-US" altLang="zh-CN" dirty="0" smtClean="0"/>
          </a:p>
          <a:p>
            <a:r>
              <a:rPr lang="zh-CN" altLang="en-US" dirty="0" smtClean="0"/>
              <a:t>最优实践是使用小批量梯度下降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Batch Size</a:t>
            </a:r>
            <a:r>
              <a:rPr lang="zh-CN" altLang="en-US" dirty="0" smtClean="0"/>
              <a:t>不要太大，否则泛化效果不好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当然也有反例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922" y="2226365"/>
            <a:ext cx="4879078" cy="463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1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33" y="4287691"/>
            <a:ext cx="3324065" cy="25703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5" y="4391273"/>
            <a:ext cx="4373335" cy="24296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13" y="4347551"/>
            <a:ext cx="3771186" cy="2473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梯度消失问题</a:t>
            </a:r>
            <a:r>
              <a:rPr lang="en-US" altLang="zh-CN" dirty="0" smtClean="0"/>
              <a:t> (Vanishing Gradient Problem)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en-US" altLang="zh-CN" dirty="0" smtClean="0"/>
              <a:t>Sigmoid</a:t>
            </a:r>
            <a:r>
              <a:rPr lang="zh-CN" altLang="en-US" dirty="0" smtClean="0"/>
              <a:t>为例，很大的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值变化，可能只对应很小的</a:t>
            </a:r>
            <a:r>
              <a:rPr lang="en-US" altLang="zh-CN" dirty="0" smtClean="0"/>
              <a:t>Y</a:t>
            </a:r>
            <a:r>
              <a:rPr lang="zh-CN" altLang="en-US" dirty="0" smtClean="0"/>
              <a:t>值变化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这个效果还会指数级累积，反向传播是从右向左，越靠近输出（最右），参数更新越快；越靠近输入（最左），参数更新越慢（接近初始值）</a:t>
            </a:r>
            <a:endParaRPr lang="en-US" altLang="zh-CN" dirty="0" smtClean="0"/>
          </a:p>
          <a:p>
            <a:r>
              <a:rPr lang="zh-CN" altLang="en-US" dirty="0" smtClean="0"/>
              <a:t>梯度消失被认为是网络训练困难的根源</a:t>
            </a:r>
            <a:r>
              <a:rPr lang="zh-CN" altLang="en-US" baseline="30000" dirty="0" smtClean="0"/>
              <a:t> </a:t>
            </a:r>
            <a:r>
              <a:rPr lang="zh-CN" altLang="en-US" baseline="30000" dirty="0" smtClean="0">
                <a:hlinkClick r:id="rId6"/>
              </a:rPr>
              <a:t>参考</a:t>
            </a:r>
            <a:r>
              <a:rPr lang="en-US" altLang="zh-CN" baseline="30000" dirty="0" smtClean="0"/>
              <a:t> &amp; </a:t>
            </a:r>
            <a:r>
              <a:rPr lang="zh-CN" altLang="en-US" baseline="30000" dirty="0" smtClean="0"/>
              <a:t>某种</a:t>
            </a:r>
            <a:r>
              <a:rPr lang="zh-CN" altLang="en-US" baseline="30000" dirty="0" smtClean="0">
                <a:hlinkClick r:id="rId7"/>
              </a:rPr>
              <a:t>新说法</a:t>
            </a:r>
            <a:endParaRPr lang="en-US" altLang="zh-CN" baseline="30000" dirty="0" smtClean="0"/>
          </a:p>
          <a:p>
            <a:pPr lvl="1"/>
            <a:r>
              <a:rPr lang="zh-CN" altLang="en-US" dirty="0" smtClean="0"/>
              <a:t>使左侧层某些的参数变化缓慢，学习过程加长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层数变多反而会使网络最终性能变差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29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所以说要有</a:t>
            </a:r>
            <a:r>
              <a:rPr lang="en-US" altLang="zh-CN" dirty="0" err="1" smtClean="0"/>
              <a:t>ReLU</a:t>
            </a:r>
            <a:r>
              <a:rPr lang="en-US" altLang="zh-CN" dirty="0" smtClean="0"/>
              <a:t> (Rectified Linear Unit)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这货速度快，力度猛，没有饱和问题，能直接戳回到第一层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写了函数公式也丝毫不会让人头疼：</a:t>
            </a:r>
            <a:r>
              <a:rPr lang="en-US" altLang="zh-CN" dirty="0" err="1" smtClean="0"/>
              <a:t>ReLU</a:t>
            </a:r>
            <a:r>
              <a:rPr lang="en-US" altLang="zh-CN" dirty="0" smtClean="0"/>
              <a:t>(x) = max(x, 0)</a:t>
            </a:r>
          </a:p>
          <a:p>
            <a:pPr lvl="1"/>
            <a:r>
              <a:rPr lang="zh-CN" altLang="en-US" dirty="0" smtClean="0"/>
              <a:t>运算贼简单</a:t>
            </a:r>
            <a:r>
              <a:rPr lang="zh-CN" altLang="en-US" dirty="0"/>
              <a:t>，非线性的，正半轴梯度为</a:t>
            </a:r>
            <a:r>
              <a:rPr lang="en-US" altLang="zh-CN" dirty="0"/>
              <a:t>1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响应大，无死区（仅说正半轴），所以好训练</a:t>
            </a:r>
            <a:endParaRPr lang="en-US" altLang="zh-CN" dirty="0" smtClean="0"/>
          </a:p>
          <a:p>
            <a:r>
              <a:rPr lang="zh-CN" altLang="en-US" dirty="0" smtClean="0"/>
              <a:t>还可以有各种变体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比如：针对负半轴死区的</a:t>
            </a:r>
            <a:r>
              <a:rPr lang="en-US" altLang="zh-CN" dirty="0" smtClean="0"/>
              <a:t>Leaky </a:t>
            </a:r>
            <a:r>
              <a:rPr lang="en-US" altLang="zh-CN" dirty="0" err="1" smtClean="0"/>
              <a:t>ReLU</a:t>
            </a:r>
            <a:endParaRPr lang="en-US" altLang="zh-CN" dirty="0" smtClean="0"/>
          </a:p>
          <a:p>
            <a:r>
              <a:rPr lang="zh-CN" altLang="en-US" dirty="0" smtClean="0"/>
              <a:t>实际表现呢？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 </a:t>
            </a:r>
            <a:r>
              <a:rPr lang="en-US" altLang="zh-CN" dirty="0" err="1" smtClean="0"/>
              <a:t>AlexNet</a:t>
            </a:r>
            <a:r>
              <a:rPr lang="en-US" altLang="zh-CN" dirty="0" smtClean="0"/>
              <a:t> </a:t>
            </a:r>
            <a:r>
              <a:rPr lang="zh-CN" altLang="en-US" dirty="0" smtClean="0"/>
              <a:t>中，</a:t>
            </a:r>
            <a:r>
              <a:rPr lang="en-US" altLang="zh-CN" dirty="0" err="1" smtClean="0"/>
              <a:t>ReLU</a:t>
            </a:r>
            <a:r>
              <a:rPr lang="zh-CN" altLang="en-US" dirty="0" smtClean="0"/>
              <a:t>在保证准确率不变的情况下，将训练速度</a:t>
            </a:r>
            <a:r>
              <a:rPr lang="zh-CN" altLang="en-US" dirty="0" smtClean="0">
                <a:hlinkClick r:id="rId2"/>
              </a:rPr>
              <a:t>提高</a:t>
            </a:r>
            <a:r>
              <a:rPr lang="en-US" altLang="zh-CN" dirty="0" smtClean="0">
                <a:hlinkClick r:id="rId2"/>
              </a:rPr>
              <a:t>6</a:t>
            </a:r>
            <a:r>
              <a:rPr lang="zh-CN" altLang="en-US" dirty="0" smtClean="0">
                <a:hlinkClick r:id="rId2"/>
              </a:rPr>
              <a:t>倍</a:t>
            </a:r>
            <a:endParaRPr lang="en-US" altLang="zh-CN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02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全连接层 </a:t>
            </a:r>
            <a:r>
              <a:rPr lang="en-US" altLang="zh-CN" dirty="0" smtClean="0"/>
              <a:t>FC</a:t>
            </a:r>
            <a:r>
              <a:rPr lang="zh-CN" altLang="en-US" dirty="0" smtClean="0"/>
              <a:t>，把特征加起来算总帐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单看全连接层，它完全就是前面举例时的全连接网络</a:t>
            </a:r>
            <a:endParaRPr lang="en-US" altLang="zh-CN" dirty="0" smtClean="0"/>
          </a:p>
          <a:p>
            <a:r>
              <a:rPr lang="zh-CN" altLang="en-US" dirty="0" smtClean="0"/>
              <a:t>一般用于网络的最后，将结果输出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它的输入是特征检测的输出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它的输出是分类的概率，或数值</a:t>
            </a:r>
            <a:endParaRPr lang="en-US" altLang="zh-CN" dirty="0" smtClean="0"/>
          </a:p>
          <a:p>
            <a:r>
              <a:rPr lang="zh-CN" altLang="en-US" dirty="0" smtClean="0"/>
              <a:t>为什么要有全连接层？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卷积池化层用于检测特征，图像中有某些特征，它们就有输出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全连接层把这些特征综合起来考虑：“某几种输出加起来就是某结果”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有猫耳 </a:t>
            </a:r>
            <a:r>
              <a:rPr lang="en-US" altLang="zh-CN" dirty="0" smtClean="0"/>
              <a:t>+ </a:t>
            </a:r>
            <a:r>
              <a:rPr lang="zh-CN" altLang="en-US" dirty="0" smtClean="0"/>
              <a:t>有猫眼 </a:t>
            </a:r>
            <a:r>
              <a:rPr lang="en-US" altLang="zh-CN" dirty="0" smtClean="0"/>
              <a:t>+ </a:t>
            </a:r>
            <a:r>
              <a:rPr lang="zh-CN" altLang="en-US" dirty="0"/>
              <a:t>有猫头 </a:t>
            </a:r>
            <a:r>
              <a:rPr lang="en-US" altLang="zh-CN" dirty="0" smtClean="0"/>
              <a:t>+ </a:t>
            </a:r>
            <a:r>
              <a:rPr lang="zh-CN" altLang="en-US" dirty="0"/>
              <a:t>有猫</a:t>
            </a:r>
            <a:r>
              <a:rPr lang="zh-CN" altLang="en-US" dirty="0" smtClean="0"/>
              <a:t>毛 ＝ 猫（比较确定，比如</a:t>
            </a:r>
            <a:r>
              <a:rPr lang="en-US" altLang="zh-CN" dirty="0" smtClean="0"/>
              <a:t> 0.97342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有</a:t>
            </a:r>
            <a:r>
              <a:rPr lang="zh-CN" altLang="en-US" dirty="0"/>
              <a:t>猫</a:t>
            </a:r>
            <a:r>
              <a:rPr lang="zh-CN" altLang="en-US" dirty="0" smtClean="0"/>
              <a:t>眼 </a:t>
            </a:r>
            <a:r>
              <a:rPr lang="en-US" altLang="zh-CN" dirty="0"/>
              <a:t>+ </a:t>
            </a:r>
            <a:r>
              <a:rPr lang="zh-CN" altLang="en-US" dirty="0" smtClean="0"/>
              <a:t>有</a:t>
            </a:r>
            <a:r>
              <a:rPr lang="zh-CN" altLang="en-US" dirty="0"/>
              <a:t>猫</a:t>
            </a:r>
            <a:r>
              <a:rPr lang="zh-CN" altLang="en-US" dirty="0" smtClean="0"/>
              <a:t>头 ＝ 猫（不那么确定，比如</a:t>
            </a:r>
            <a:r>
              <a:rPr lang="en-US" altLang="zh-CN" dirty="0" smtClean="0"/>
              <a:t>0.56238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9" y="56356"/>
            <a:ext cx="6300335" cy="5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3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60" y="1198607"/>
            <a:ext cx="4200780" cy="560104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举例：日本车是不是真的故障率超低？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13381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948223" y="1550126"/>
            <a:ext cx="6405577" cy="5120640"/>
          </a:xfrm>
          <a:prstGeom prst="roundRect">
            <a:avLst>
              <a:gd name="adj" fmla="val 1997"/>
            </a:avLst>
          </a:prstGeom>
          <a:solidFill>
            <a:srgbClr val="0D0D0D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068389" y="1854926"/>
            <a:ext cx="6087291" cy="4580707"/>
          </a:xfrm>
          <a:prstGeom prst="roundRect">
            <a:avLst>
              <a:gd name="adj" fmla="val 432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/>
              <a:t>都市传说：买了一辆丰田，</a:t>
            </a:r>
            <a:r>
              <a:rPr lang="en-US" dirty="0" smtClean="0"/>
              <a:t>8</a:t>
            </a:r>
            <a:r>
              <a:rPr lang="zh-CN" altLang="en-US" dirty="0" smtClean="0"/>
              <a:t>年只换机油，连灯泡都不坏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en-US" sz="1600" dirty="0" smtClean="0"/>
              <a:t>Lexus		110</a:t>
            </a:r>
            <a:endParaRPr lang="en-US" sz="1600" dirty="0"/>
          </a:p>
          <a:p>
            <a:r>
              <a:rPr lang="en-US" sz="1600" dirty="0" smtClean="0"/>
              <a:t>Toyota		123</a:t>
            </a:r>
            <a:endParaRPr lang="en-US" sz="1600" dirty="0"/>
          </a:p>
          <a:p>
            <a:r>
              <a:rPr lang="en-US" sz="1600" dirty="0" smtClean="0"/>
              <a:t>Honda		143</a:t>
            </a:r>
            <a:endParaRPr lang="en-US" sz="1600" dirty="0"/>
          </a:p>
          <a:p>
            <a:r>
              <a:rPr lang="zh-CN" altLang="en-US" sz="1600" dirty="0" smtClean="0">
                <a:solidFill>
                  <a:srgbClr val="00B0F0"/>
                </a:solidFill>
              </a:rPr>
              <a:t>业界平均</a:t>
            </a:r>
            <a:r>
              <a:rPr lang="en-US" altLang="zh-CN" sz="1600" dirty="0" smtClean="0">
                <a:solidFill>
                  <a:srgbClr val="00B0F0"/>
                </a:solidFill>
              </a:rPr>
              <a:t>	</a:t>
            </a:r>
            <a:r>
              <a:rPr lang="en-US" sz="1600" dirty="0" smtClean="0">
                <a:solidFill>
                  <a:srgbClr val="00B0F0"/>
                </a:solidFill>
              </a:rPr>
              <a:t>156</a:t>
            </a:r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 smtClean="0"/>
              <a:t>Subaru 		164</a:t>
            </a:r>
            <a:endParaRPr lang="en-US" sz="1600" dirty="0"/>
          </a:p>
          <a:p>
            <a:r>
              <a:rPr lang="en-US" sz="1600" dirty="0" smtClean="0"/>
              <a:t>Mazda		166</a:t>
            </a:r>
            <a:endParaRPr lang="en-US" sz="1600" dirty="0"/>
          </a:p>
          <a:p>
            <a:r>
              <a:rPr lang="en-US" sz="1600" dirty="0" smtClean="0"/>
              <a:t>Acura		167</a:t>
            </a:r>
            <a:endParaRPr lang="en-US" sz="1600" dirty="0"/>
          </a:p>
          <a:p>
            <a:r>
              <a:rPr lang="en-US" sz="1600" dirty="0" smtClean="0"/>
              <a:t>Nissan		170</a:t>
            </a:r>
            <a:endParaRPr lang="en-US" sz="1600" dirty="0"/>
          </a:p>
          <a:p>
            <a:r>
              <a:rPr lang="en-US" sz="1600" dirty="0"/>
              <a:t>Mitsubishi 	</a:t>
            </a:r>
            <a:r>
              <a:rPr lang="en-US" sz="1600" dirty="0" smtClean="0"/>
              <a:t>182</a:t>
            </a:r>
            <a:endParaRPr lang="en-US" sz="1600" dirty="0"/>
          </a:p>
          <a:p>
            <a:r>
              <a:rPr lang="en-US" sz="1600" dirty="0" smtClean="0"/>
              <a:t>Infinity	   	203</a:t>
            </a:r>
          </a:p>
          <a:p>
            <a:endParaRPr lang="en-US" dirty="0"/>
          </a:p>
          <a:p>
            <a:r>
              <a:rPr lang="zh-CN" altLang="en-US" dirty="0" smtClean="0"/>
              <a:t>有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个日本品牌的故障率 </a:t>
            </a:r>
            <a:r>
              <a:rPr lang="en-US" altLang="zh-CN" dirty="0" smtClean="0"/>
              <a:t>&lt; </a:t>
            </a:r>
            <a:r>
              <a:rPr lang="zh-CN" altLang="en-US" dirty="0" smtClean="0"/>
              <a:t>业界平均水平</a:t>
            </a:r>
            <a:endParaRPr lang="en-US" altLang="zh-CN" dirty="0" smtClean="0"/>
          </a:p>
          <a:p>
            <a:r>
              <a:rPr lang="zh-CN" altLang="en-US" dirty="0" smtClean="0"/>
              <a:t>有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个日本品牌的故障率 </a:t>
            </a:r>
            <a:r>
              <a:rPr lang="en-US" altLang="zh-CN" dirty="0" smtClean="0"/>
              <a:t>&gt; </a:t>
            </a:r>
            <a:r>
              <a:rPr lang="zh-CN" altLang="en-US" dirty="0" smtClean="0"/>
              <a:t>业界平均水平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所有日本品牌按销量折算到一起，比业界平均好 </a:t>
            </a:r>
            <a:r>
              <a:rPr lang="en-US" altLang="zh-CN" dirty="0" smtClean="0"/>
              <a:t>7%</a:t>
            </a:r>
          </a:p>
          <a:p>
            <a:r>
              <a:rPr lang="zh-CN" altLang="en-US" dirty="0" smtClean="0"/>
              <a:t>但</a:t>
            </a:r>
            <a:r>
              <a:rPr lang="zh-CN" altLang="en-US" dirty="0"/>
              <a:t>捷豹</a:t>
            </a:r>
            <a:r>
              <a:rPr lang="zh-CN" altLang="en-US" dirty="0" smtClean="0"/>
              <a:t>比业界平均水平好</a:t>
            </a:r>
            <a:r>
              <a:rPr lang="en-US" altLang="zh-CN" dirty="0" smtClean="0"/>
              <a:t> 8%</a:t>
            </a:r>
            <a:r>
              <a:rPr lang="zh-CN" altLang="en-US" dirty="0" smtClean="0"/>
              <a:t>，你选择相信理性还是传说？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0966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208" y="2322206"/>
            <a:ext cx="2909009" cy="1784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全连接层 </a:t>
            </a:r>
            <a:r>
              <a:rPr lang="en-US" altLang="zh-CN" dirty="0"/>
              <a:t>FC</a:t>
            </a:r>
            <a:r>
              <a:rPr lang="zh-CN" altLang="en-US" dirty="0"/>
              <a:t>，把特征加起来算总帐 </a:t>
            </a:r>
            <a:r>
              <a:rPr lang="en-US" altLang="zh-CN" dirty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分类问题需要输出概率，比如“图片是猫的可能性为</a:t>
            </a:r>
            <a:r>
              <a:rPr lang="en-US" altLang="zh-CN" dirty="0" smtClean="0"/>
              <a:t>0.77128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Softmax </a:t>
            </a:r>
            <a:r>
              <a:rPr lang="zh-CN" altLang="en-US" dirty="0" smtClean="0"/>
              <a:t>可以把一组数值，转化另一组值：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每个输出值的取值范围都是</a:t>
            </a:r>
            <a:r>
              <a:rPr lang="en-US" altLang="zh-CN" dirty="0" smtClean="0"/>
              <a:t>[0, 1]</a:t>
            </a:r>
          </a:p>
          <a:p>
            <a:pPr lvl="1"/>
            <a:r>
              <a:rPr lang="zh-CN" altLang="en-US" dirty="0" smtClean="0"/>
              <a:t>这一组输出值求和后为</a:t>
            </a:r>
            <a:r>
              <a:rPr lang="en-US" altLang="zh-CN" dirty="0" smtClean="0"/>
              <a:t>1</a:t>
            </a:r>
          </a:p>
          <a:p>
            <a:pPr lvl="1"/>
            <a:r>
              <a:rPr lang="zh-CN" altLang="en-US" dirty="0" smtClean="0"/>
              <a:t>这就是概率啊！所以它常用于分类问题的输出</a:t>
            </a:r>
            <a:endParaRPr lang="en-US" altLang="zh-CN" dirty="0" smtClean="0"/>
          </a:p>
          <a:p>
            <a:r>
              <a:rPr lang="en-US" altLang="zh-CN" dirty="0" err="1" smtClean="0"/>
              <a:t>Softmax</a:t>
            </a:r>
            <a:r>
              <a:rPr lang="en-US" altLang="zh-CN" dirty="0" smtClean="0"/>
              <a:t> </a:t>
            </a:r>
            <a:r>
              <a:rPr lang="zh-CN" altLang="en-US" dirty="0" smtClean="0"/>
              <a:t>反向传播时还有一个小特点，能减去大量计算</a:t>
            </a:r>
            <a:endParaRPr lang="en-US" altLang="zh-CN" dirty="0"/>
          </a:p>
          <a:p>
            <a:pPr lvl="1"/>
            <a:r>
              <a:rPr lang="zh-CN" altLang="en-US" dirty="0" smtClean="0"/>
              <a:t>前向传播的结果减</a:t>
            </a:r>
            <a:r>
              <a:rPr lang="en-US" altLang="zh-CN" dirty="0" smtClean="0"/>
              <a:t>1</a:t>
            </a:r>
            <a:r>
              <a:rPr lang="zh-CN" altLang="en-US" dirty="0" smtClean="0"/>
              <a:t>就是反向传播要用的梯度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我们不关注实现，就不说了（其实是因为那个用上链式法则的计算我弄不明白了）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9125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35" y="4764831"/>
            <a:ext cx="4536196" cy="1917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损失函数</a:t>
            </a:r>
            <a:r>
              <a:rPr lang="en-US" altLang="zh-CN" dirty="0" smtClean="0"/>
              <a:t> Loss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损失函数代表了这样一个问题：在当前网络参数下，把图像放入网络得到的输出，和人工标注好的期望得到的输出，有多大差异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损失函数输出越小，代表网络参数训练得越好（所以才叫“损失”么）</a:t>
            </a:r>
            <a:endParaRPr lang="en-US" altLang="zh-CN" dirty="0" smtClean="0"/>
          </a:p>
          <a:p>
            <a:r>
              <a:rPr lang="zh-CN" altLang="en-US" dirty="0" smtClean="0"/>
              <a:t>高斯当年 </a:t>
            </a:r>
            <a:r>
              <a:rPr lang="en-US" altLang="zh-CN" dirty="0" smtClean="0"/>
              <a:t>(1829) </a:t>
            </a:r>
            <a:r>
              <a:rPr lang="zh-CN" altLang="en-US" dirty="0" smtClean="0"/>
              <a:t>使用最小二乘法来对谷神星轨道进行计算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观测得到了一些离散点，但是这些点有可能不太准确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如何通过这些不太准确的点去确定行星的轨道（</a:t>
            </a:r>
            <a:r>
              <a:rPr lang="zh-CN" altLang="en-US" dirty="0"/>
              <a:t>开普勒定律</a:t>
            </a:r>
            <a:r>
              <a:rPr lang="zh-CN" altLang="en-US" dirty="0" smtClean="0"/>
              <a:t>椭圆轨道）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平方和就是损失函数，找最小的平方和，就是找到了损失最小的最优解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940964"/>
            <a:ext cx="2835320" cy="1917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59" y="4918720"/>
            <a:ext cx="1974667" cy="19392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0676" y="6501855"/>
            <a:ext cx="4406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这个公式如此之简单，只有乘法和加法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039" y="56356"/>
            <a:ext cx="6300335" cy="5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8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238" y="2257133"/>
            <a:ext cx="3352972" cy="723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损失函数</a:t>
            </a:r>
            <a:r>
              <a:rPr lang="en-US" altLang="zh-CN" dirty="0"/>
              <a:t> Loss </a:t>
            </a:r>
            <a:r>
              <a:rPr lang="en-US" altLang="zh-CN" dirty="0" smtClean="0"/>
              <a:t>Function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实际用的损失函数长什么样？</a:t>
            </a:r>
            <a:endParaRPr lang="en-US" altLang="zh-CN" dirty="0" smtClean="0"/>
          </a:p>
          <a:p>
            <a:r>
              <a:rPr lang="zh-CN" altLang="en-US" dirty="0" smtClean="0"/>
              <a:t>最小二乘还能用：</a:t>
            </a:r>
            <a:r>
              <a:rPr lang="en-US" dirty="0" smtClean="0"/>
              <a:t>Square Loss </a:t>
            </a:r>
            <a:r>
              <a:rPr lang="zh-CN" altLang="en-US" dirty="0" smtClean="0"/>
              <a:t>了解一下 </a:t>
            </a:r>
            <a:r>
              <a:rPr lang="en-US" altLang="zh-CN" dirty="0" smtClean="0"/>
              <a:t>——</a:t>
            </a:r>
            <a:r>
              <a:rPr lang="en-US" dirty="0" smtClean="0"/>
              <a:t> </a:t>
            </a:r>
          </a:p>
          <a:p>
            <a:r>
              <a:rPr lang="zh-CN" altLang="en-US" dirty="0" smtClean="0"/>
              <a:t>更“复杂”的长什么样？比如分类，网络输出一般是 </a:t>
            </a:r>
            <a:r>
              <a:rPr lang="en-US" altLang="zh-CN" dirty="0" smtClean="0"/>
              <a:t>Softmax</a:t>
            </a:r>
          </a:p>
          <a:p>
            <a:pPr lvl="1"/>
            <a:r>
              <a:rPr lang="zh-CN" altLang="en-US" dirty="0" smtClean="0"/>
              <a:t>将损失函数定义为 </a:t>
            </a:r>
            <a:r>
              <a:rPr lang="en-US" altLang="zh-CN" dirty="0" smtClean="0"/>
              <a:t>Softmax </a:t>
            </a:r>
            <a:r>
              <a:rPr lang="zh-CN" altLang="en-US" dirty="0" smtClean="0"/>
              <a:t>的</a:t>
            </a:r>
            <a:r>
              <a:rPr lang="zh-CN" altLang="en-US" dirty="0" smtClean="0">
                <a:hlinkClick r:id="rId3"/>
              </a:rPr>
              <a:t>交叉熵</a:t>
            </a:r>
            <a:endParaRPr lang="en-US" altLang="zh-CN" dirty="0"/>
          </a:p>
          <a:p>
            <a:pPr lvl="1"/>
            <a:r>
              <a:rPr lang="en-US" altLang="zh-CN" dirty="0" smtClean="0"/>
              <a:t>Softmax </a:t>
            </a:r>
            <a:r>
              <a:rPr lang="zh-CN" altLang="en-US" dirty="0" smtClean="0"/>
              <a:t>输出越大，就越接近真实概率分布（标注值为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）；这时的交叉熵自然就越小（向着熵的方向前进）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所以你看，不管数学上是不是有直观理解，它的效果正是我们期望的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9201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470" y="1107544"/>
            <a:ext cx="2094557" cy="1166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5979" y="365125"/>
            <a:ext cx="7887789" cy="1325563"/>
          </a:xfrm>
        </p:spPr>
        <p:txBody>
          <a:bodyPr/>
          <a:lstStyle/>
          <a:p>
            <a:r>
              <a:rPr lang="zh-CN" altLang="en-US" dirty="0" smtClean="0"/>
              <a:t>过拟合和欠拟合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5979" y="1825625"/>
            <a:ext cx="7887789" cy="4351338"/>
          </a:xfrm>
        </p:spPr>
        <p:txBody>
          <a:bodyPr/>
          <a:lstStyle/>
          <a:p>
            <a:r>
              <a:rPr lang="zh-CN" altLang="en-US" dirty="0" smtClean="0"/>
              <a:t>复习一下左图</a:t>
            </a:r>
            <a:r>
              <a:rPr lang="en-US" altLang="zh-CN" baseline="30000" dirty="0"/>
              <a:t> </a:t>
            </a:r>
            <a:r>
              <a:rPr lang="en-US" altLang="zh-CN" baseline="30000" dirty="0" err="1" smtClean="0">
                <a:hlinkClick r:id="rId4"/>
              </a:rPr>
              <a:t>WolframAlpha</a:t>
            </a:r>
            <a:endParaRPr lang="en-US" altLang="zh-CN" baseline="30000" dirty="0" smtClean="0"/>
          </a:p>
          <a:p>
            <a:pPr lvl="1"/>
            <a:r>
              <a:rPr lang="zh-CN" altLang="en-US" dirty="0" smtClean="0"/>
              <a:t>抱歉，有</a:t>
            </a:r>
            <a:r>
              <a:rPr lang="zh-CN" altLang="en-US" dirty="0" smtClean="0">
                <a:hlinkClick r:id="rId5"/>
              </a:rPr>
              <a:t>拉格朗日插值</a:t>
            </a:r>
            <a:r>
              <a:rPr lang="zh-CN" altLang="en-US" dirty="0" smtClean="0"/>
              <a:t>就是可以为所欲为</a:t>
            </a:r>
            <a:r>
              <a:rPr lang="en-US" altLang="zh-CN" baseline="30000" dirty="0" smtClean="0"/>
              <a:t>(</a:t>
            </a:r>
            <a:r>
              <a:rPr lang="zh-CN" altLang="en-US" baseline="30000" dirty="0" smtClean="0"/>
              <a:t>不限最高次幂</a:t>
            </a:r>
            <a:r>
              <a:rPr lang="en-US" altLang="zh-CN" baseline="30000" dirty="0" smtClean="0"/>
              <a:t>)</a:t>
            </a:r>
          </a:p>
          <a:p>
            <a:pPr lvl="1"/>
            <a:r>
              <a:rPr lang="zh-CN" altLang="en-US" dirty="0" smtClean="0"/>
              <a:t>实际函数曲线如下图所示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重点是：过已知点的曲线可以很“离谱”</a:t>
            </a:r>
            <a:r>
              <a:rPr lang="zh-CN" altLang="en-US" baseline="30000" dirty="0" smtClean="0"/>
              <a:t>请一定记住这条！</a:t>
            </a:r>
            <a:endParaRPr lang="en-US" baseline="30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824" y="3759056"/>
            <a:ext cx="4928098" cy="28598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1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过拟合和欠</a:t>
            </a:r>
            <a:r>
              <a:rPr lang="zh-CN" altLang="en-US" dirty="0" smtClean="0"/>
              <a:t>拟合 </a:t>
            </a:r>
            <a:r>
              <a:rPr lang="en-US" altLang="zh-CN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(ZT) </a:t>
            </a:r>
            <a:r>
              <a:rPr lang="zh-CN" altLang="en-US" dirty="0" smtClean="0"/>
              <a:t>吴恩达的例子：还是以一维曲线为例， 好理解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离所有已知点太远的，肯定是不行的（连训练样本都搞不定）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严格地过所有的已知点，也是不行的（泛化时预测能力太弱）</a:t>
            </a:r>
            <a:endParaRPr lang="en-US" altLang="zh-CN" dirty="0" smtClean="0"/>
          </a:p>
          <a:p>
            <a:r>
              <a:rPr lang="en-US" altLang="zh-CN" dirty="0" smtClean="0"/>
              <a:t>《</a:t>
            </a:r>
            <a:r>
              <a:rPr lang="zh-CN" altLang="en-US" dirty="0" smtClean="0"/>
              <a:t>五年高考，三年模拟</a:t>
            </a:r>
            <a:r>
              <a:rPr lang="en-US" altLang="zh-CN" dirty="0" smtClean="0"/>
              <a:t>》</a:t>
            </a:r>
            <a:r>
              <a:rPr lang="zh-CN" altLang="en-US" dirty="0" smtClean="0"/>
              <a:t>就是对高考的过拟合（“高分低能”）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5" y="3714796"/>
            <a:ext cx="9274629" cy="2742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452" y="189663"/>
            <a:ext cx="3100794" cy="22008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0918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过拟合和欠拟合 </a:t>
            </a:r>
            <a:r>
              <a:rPr lang="en-US" altLang="zh-CN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一维曲线的例子我都懂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在真正训练中，如何分辨呢？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从曲线形状可以直接看出：早停法</a:t>
            </a:r>
            <a:r>
              <a:rPr lang="en-US" altLang="zh-CN" dirty="0" smtClean="0"/>
              <a:t> (Early Stopping) </a:t>
            </a:r>
            <a:r>
              <a:rPr lang="zh-CN" altLang="en-US" dirty="0" smtClean="0"/>
              <a:t>防过拟合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Quiz: </a:t>
            </a:r>
            <a:r>
              <a:rPr lang="zh-CN" altLang="en-US" dirty="0" smtClean="0"/>
              <a:t>右面的三个图，分别属于什么情形？（</a:t>
            </a:r>
            <a:r>
              <a:rPr lang="zh-CN" altLang="en-US" dirty="0" smtClean="0">
                <a:hlinkClick r:id="rId3"/>
              </a:rPr>
              <a:t>答案</a:t>
            </a:r>
            <a:r>
              <a:rPr lang="zh-CN" altLang="en-US" dirty="0" smtClean="0"/>
              <a:t>）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84986"/>
            <a:ext cx="5488651" cy="367301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951411" y="3133303"/>
            <a:ext cx="2467624" cy="1686131"/>
            <a:chOff x="8021083" y="3107176"/>
            <a:chExt cx="2467624" cy="168613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1083" y="3107176"/>
              <a:ext cx="2467624" cy="1686131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8971866" y="3254652"/>
              <a:ext cx="566058" cy="566058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rgbClr val="FF6600"/>
                  </a:solidFill>
                </a:rPr>
                <a:t>1</a:t>
              </a:r>
              <a:endParaRPr lang="en-US" sz="2800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674972" y="4956697"/>
            <a:ext cx="2510251" cy="1686130"/>
            <a:chOff x="6744644" y="4930570"/>
            <a:chExt cx="2510251" cy="16861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644" y="4930570"/>
              <a:ext cx="2510251" cy="1686130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7716740" y="5083130"/>
              <a:ext cx="566058" cy="566058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rgbClr val="FF6600"/>
                  </a:solidFill>
                </a:rPr>
                <a:t>2</a:t>
              </a:r>
              <a:endParaRPr lang="en-US" sz="2800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387837" y="4954371"/>
            <a:ext cx="2510251" cy="1686130"/>
            <a:chOff x="9457509" y="4928244"/>
            <a:chExt cx="2510251" cy="168613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7509" y="4928244"/>
              <a:ext cx="2510251" cy="1686130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10429605" y="5083130"/>
              <a:ext cx="566058" cy="566058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rgbClr val="FF6600"/>
                  </a:solidFill>
                </a:rPr>
                <a:t>3</a:t>
              </a:r>
              <a:endParaRPr lang="en-US" sz="2800" dirty="0">
                <a:solidFill>
                  <a:srgbClr val="FF6600"/>
                </a:solidFill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3633378" y="4819434"/>
            <a:ext cx="0" cy="1250440"/>
          </a:xfrm>
          <a:prstGeom prst="line">
            <a:avLst/>
          </a:prstGeom>
          <a:ln w="38100">
            <a:solidFill>
              <a:srgbClr val="FF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1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过拟合和欠拟合 </a:t>
            </a:r>
            <a:r>
              <a:rPr lang="en-US" altLang="zh-CN" dirty="0" smtClean="0"/>
              <a:t>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那么，如何避免“过拟合”或“欠拟合”呢？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本入门教程中有多处提到，可以留作思考题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r>
              <a:rPr lang="zh-CN" altLang="en-US" dirty="0" smtClean="0"/>
              <a:t>没提到的一个重要概念是正则化 </a:t>
            </a:r>
            <a:r>
              <a:rPr lang="en-US" altLang="zh-CN" dirty="0" smtClean="0"/>
              <a:t>(Regularization</a:t>
            </a:r>
            <a:r>
              <a:rPr lang="en-US" altLang="zh-CN" dirty="0"/>
              <a:t>)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在损失函数中加入模型复杂度指标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如果模型太复杂了的话，损失就会偏高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于是，就能降低模型的复杂度，从而防止过拟合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r>
              <a:rPr lang="zh-CN" altLang="en-US" dirty="0" smtClean="0"/>
              <a:t>鼓励大家去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搜文章、看</a:t>
            </a:r>
            <a:r>
              <a:rPr lang="en-US" altLang="zh-CN" dirty="0" smtClean="0"/>
              <a:t>paper</a:t>
            </a:r>
            <a:r>
              <a:rPr lang="zh-CN" altLang="en-US" dirty="0" smtClean="0"/>
              <a:t>，毕竟这里只是入门教程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虽然只是入门，但你既然已经知道了过拟合，就已经比百度的科学家强了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百度在</a:t>
            </a:r>
            <a:r>
              <a:rPr lang="en-US" altLang="zh-CN" dirty="0" smtClean="0"/>
              <a:t>2015</a:t>
            </a:r>
            <a:r>
              <a:rPr lang="zh-CN" altLang="en-US" dirty="0" smtClean="0"/>
              <a:t>年</a:t>
            </a:r>
            <a:r>
              <a:rPr lang="en-US" dirty="0" smtClean="0">
                <a:hlinkClick r:id="rId3"/>
              </a:rPr>
              <a:t>ILSVRC</a:t>
            </a:r>
            <a:r>
              <a:rPr lang="zh-CN" altLang="en-US" dirty="0" smtClean="0"/>
              <a:t>作弊被抓后，官方声明说：“参赛团队不懂过拟合”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5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43000" y="4467269"/>
            <a:ext cx="5342709" cy="1994996"/>
            <a:chOff x="2042158" y="3021874"/>
            <a:chExt cx="6557555" cy="1637212"/>
          </a:xfrm>
        </p:grpSpPr>
        <p:sp>
          <p:nvSpPr>
            <p:cNvPr id="5" name="Rounded Rectangle 4"/>
            <p:cNvSpPr/>
            <p:nvPr/>
          </p:nvSpPr>
          <p:spPr>
            <a:xfrm>
              <a:off x="2042158" y="3021874"/>
              <a:ext cx="6557555" cy="1637212"/>
            </a:xfrm>
            <a:prstGeom prst="roundRect">
              <a:avLst>
                <a:gd name="adj" fmla="val 11346"/>
              </a:avLst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72936" y="3200398"/>
              <a:ext cx="6096000" cy="13542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入职后，偶尔路过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HR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的房间，发现她是这样工作的：打印一大堆简历，随手往天上一抛。掉到桌上的简历就拿起来打电话，掉到地上的直接丢掉。一边丢还一边说：“运气不好的人我们公司从来不要”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</a:t>
            </a:r>
            <a:r>
              <a:rPr lang="zh-CN" altLang="en-US" dirty="0" smtClean="0"/>
              <a:t>，随机丢弃网络参数，效果却更好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下面的段子有点假，但比较形象。</a:t>
            </a:r>
            <a:endParaRPr lang="en-US" altLang="zh-CN" dirty="0" smtClean="0"/>
          </a:p>
          <a:p>
            <a:r>
              <a:rPr lang="en-US" altLang="zh-CN" dirty="0" smtClean="0"/>
              <a:t>2012 </a:t>
            </a:r>
            <a:r>
              <a:rPr lang="zh-CN" altLang="en-US" dirty="0" smtClean="0"/>
              <a:t>年 </a:t>
            </a:r>
            <a:r>
              <a:rPr lang="en-US" altLang="zh-CN" dirty="0" err="1" smtClean="0"/>
              <a:t>AlexNet</a:t>
            </a:r>
            <a:r>
              <a:rPr lang="en-US" altLang="zh-CN" dirty="0" smtClean="0"/>
              <a:t> </a:t>
            </a:r>
            <a:r>
              <a:rPr lang="zh-CN" altLang="en-US" dirty="0" smtClean="0"/>
              <a:t>引入了 </a:t>
            </a:r>
            <a:r>
              <a:rPr lang="en-US" altLang="zh-CN" dirty="0" smtClean="0"/>
              <a:t>Dropout </a:t>
            </a:r>
            <a:r>
              <a:rPr lang="zh-CN" altLang="en-US" dirty="0" smtClean="0"/>
              <a:t>技术</a:t>
            </a:r>
            <a:endParaRPr lang="en-US" altLang="zh-CN" sz="800" dirty="0" smtClean="0"/>
          </a:p>
          <a:p>
            <a:pPr lvl="1"/>
            <a:r>
              <a:rPr lang="zh-CN" altLang="en-US" dirty="0" smtClean="0"/>
              <a:t>以一个概率</a:t>
            </a:r>
            <a:r>
              <a:rPr lang="en-US" altLang="zh-CN" dirty="0" smtClean="0"/>
              <a:t>p</a:t>
            </a:r>
            <a:r>
              <a:rPr lang="zh-CN" altLang="en-US" dirty="0" smtClean="0"/>
              <a:t>来使神经元的输出为</a:t>
            </a:r>
            <a:r>
              <a:rPr lang="en-US" altLang="zh-CN" dirty="0" smtClean="0"/>
              <a:t>0</a:t>
            </a:r>
          </a:p>
          <a:p>
            <a:pPr lvl="1"/>
            <a:r>
              <a:rPr lang="en-US" altLang="zh-CN" dirty="0" smtClean="0"/>
              <a:t>Dropout</a:t>
            </a:r>
            <a:r>
              <a:rPr lang="zh-CN" altLang="en-US" dirty="0" smtClean="0"/>
              <a:t>之后进行</a:t>
            </a:r>
            <a:r>
              <a:rPr lang="en-US" altLang="zh-CN" dirty="0" smtClean="0"/>
              <a:t>rescale</a:t>
            </a:r>
            <a:r>
              <a:rPr lang="zh-CN" altLang="en-US" dirty="0" smtClean="0"/>
              <a:t>放大：乘</a:t>
            </a:r>
            <a:r>
              <a:rPr lang="en-US" altLang="zh-CN" dirty="0" smtClean="0"/>
              <a:t> 1/p</a:t>
            </a:r>
          </a:p>
          <a:p>
            <a:pPr lvl="1"/>
            <a:r>
              <a:rPr lang="zh-CN" altLang="en-US" dirty="0" smtClean="0"/>
              <a:t>可以用来防止过拟合（见下页解释）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06" y="1612968"/>
            <a:ext cx="2284344" cy="47766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70422" y="3805646"/>
            <a:ext cx="2408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正常的网络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170423" y="6389619"/>
            <a:ext cx="2408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以概率</a:t>
            </a:r>
            <a:r>
              <a:rPr lang="en-US" altLang="zh-CN" sz="1400" dirty="0" smtClean="0"/>
              <a:t> 0.5 </a:t>
            </a:r>
            <a:r>
              <a:rPr lang="zh-CN" altLang="en-US" sz="1400" dirty="0" smtClean="0"/>
              <a:t>进行 </a:t>
            </a:r>
            <a:r>
              <a:rPr lang="en-US" altLang="zh-CN" sz="1400" dirty="0" smtClean="0"/>
              <a:t>Dropout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3182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  <a:r>
              <a:rPr lang="zh-CN" altLang="en-US" dirty="0"/>
              <a:t>，随机</a:t>
            </a:r>
            <a:r>
              <a:rPr lang="zh-CN" altLang="en-US" dirty="0" smtClean="0"/>
              <a:t>丢弃参数，效果</a:t>
            </a:r>
            <a:r>
              <a:rPr lang="zh-CN" altLang="en-US" dirty="0"/>
              <a:t>却</a:t>
            </a:r>
            <a:r>
              <a:rPr lang="zh-CN" altLang="en-US" dirty="0" smtClean="0"/>
              <a:t>更好</a:t>
            </a:r>
            <a:r>
              <a:rPr lang="en-US" altLang="zh-CN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结果更好，主要是指防过拟合</a:t>
            </a:r>
            <a:r>
              <a:rPr lang="en-US" altLang="zh-CN" dirty="0" smtClean="0"/>
              <a:t>……</a:t>
            </a:r>
          </a:p>
          <a:p>
            <a:pPr lvl="1"/>
            <a:r>
              <a:rPr lang="zh-CN" altLang="en-US" dirty="0" smtClean="0"/>
              <a:t>训练集上的错误率有可能会上升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但是在测试集上的错误率却在下降</a:t>
            </a:r>
            <a:endParaRPr lang="en-US" altLang="zh-CN" dirty="0" smtClean="0"/>
          </a:p>
          <a:p>
            <a:r>
              <a:rPr lang="zh-CN" altLang="en-US" dirty="0" smtClean="0"/>
              <a:t>但是，这不科学啊？为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为什么啊？</a:t>
            </a:r>
            <a:r>
              <a:rPr lang="en-US" altLang="zh-CN" baseline="30000" dirty="0" smtClean="0">
                <a:hlinkClick r:id="rId3"/>
              </a:rPr>
              <a:t>Ref</a:t>
            </a:r>
            <a:endParaRPr lang="en-US" altLang="zh-CN" baseline="30000" dirty="0" smtClean="0"/>
          </a:p>
          <a:p>
            <a:pPr lvl="1"/>
            <a:r>
              <a:rPr lang="zh-CN" altLang="en-US" dirty="0"/>
              <a:t>减少特征的依赖（学习到的特征依赖于另一个</a:t>
            </a:r>
            <a:r>
              <a:rPr lang="zh-CN" altLang="en-US" dirty="0" smtClean="0"/>
              <a:t>），学到真正的特征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也是一种正则化，减少了高频特征，强迫网络不要用高次项来去拟合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这里还是先用一次函数来想像，这样比较容易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因为训练数据都有所偏离，就产生了高频的特症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网络有去拟合它的趋势，去掉了一些输入后可以减缓这种产生高阶曲线的趋势</a:t>
            </a:r>
            <a:endParaRPr lang="en-US" altLang="zh-CN" dirty="0"/>
          </a:p>
          <a:p>
            <a:pPr lvl="1"/>
            <a:r>
              <a:rPr lang="zh-CN" altLang="en-US" dirty="0" smtClean="0"/>
              <a:t>比</a:t>
            </a:r>
            <a:r>
              <a:rPr lang="en-US" dirty="0"/>
              <a:t>Ensemble learning/Bagging</a:t>
            </a:r>
            <a:r>
              <a:rPr lang="zh-CN" altLang="en-US" dirty="0" smtClean="0"/>
              <a:t>训练</a:t>
            </a:r>
            <a:r>
              <a:rPr lang="zh-CN" altLang="en-US" dirty="0"/>
              <a:t>法要省时省力，某种程度上</a:t>
            </a:r>
            <a:r>
              <a:rPr lang="zh-CN" altLang="en-US" dirty="0" smtClean="0"/>
              <a:t>等同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比如 </a:t>
            </a:r>
            <a:r>
              <a:rPr lang="en-US" dirty="0" smtClean="0"/>
              <a:t>2016 </a:t>
            </a:r>
            <a:r>
              <a:rPr lang="zh-CN" altLang="en-US" dirty="0" smtClean="0"/>
              <a:t>年的 </a:t>
            </a:r>
            <a:r>
              <a:rPr lang="en-US" altLang="zh-CN" dirty="0" err="1" smtClean="0"/>
              <a:t>CUImage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  <a:r>
              <a:rPr lang="zh-CN" altLang="en-US" dirty="0"/>
              <a:t>，随机</a:t>
            </a:r>
            <a:r>
              <a:rPr lang="zh-CN" altLang="en-US" dirty="0" smtClean="0"/>
              <a:t>丢弃参数，效果</a:t>
            </a:r>
            <a:r>
              <a:rPr lang="zh-CN" altLang="en-US" dirty="0"/>
              <a:t>却</a:t>
            </a:r>
            <a:r>
              <a:rPr lang="zh-CN" altLang="en-US" dirty="0" smtClean="0"/>
              <a:t>更好</a:t>
            </a:r>
            <a:r>
              <a:rPr lang="en-US" altLang="zh-CN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来个形象化的解释 </a:t>
            </a:r>
            <a:r>
              <a:rPr lang="en-US" altLang="zh-CN" dirty="0" smtClean="0"/>
              <a:t>(</a:t>
            </a:r>
            <a:r>
              <a:rPr lang="zh-CN" altLang="en-US" dirty="0" smtClean="0"/>
              <a:t>也就必然要用</a:t>
            </a:r>
            <a:r>
              <a:rPr lang="zh-CN" altLang="en-US" dirty="0" smtClean="0">
                <a:hlinkClick r:id="rId3"/>
              </a:rPr>
              <a:t>一维曲线</a:t>
            </a:r>
            <a:r>
              <a:rPr lang="en-US" altLang="zh-CN" dirty="0" smtClean="0"/>
              <a:t>)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87" y="2165167"/>
            <a:ext cx="3047424" cy="19167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2956125"/>
            <a:ext cx="4014138" cy="253419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774" y="4386097"/>
            <a:ext cx="3050448" cy="19258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927566" y="3385453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误差大的样本</a:t>
            </a:r>
            <a:endParaRPr lang="en-US" sz="12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380410" y="3692433"/>
            <a:ext cx="174172" cy="853440"/>
          </a:xfrm>
          <a:prstGeom prst="straightConnector1">
            <a:avLst/>
          </a:prstGeom>
          <a:ln w="1905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4421776" y="4951446"/>
            <a:ext cx="132806" cy="73410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92582" y="5685548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“应该”的曲线</a:t>
            </a:r>
            <a:endParaRPr lang="en-US" sz="1200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382985" y="3123534"/>
            <a:ext cx="2141221" cy="777906"/>
          </a:xfrm>
          <a:prstGeom prst="straightConnector1">
            <a:avLst/>
          </a:prstGeom>
          <a:ln w="3810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366062" y="4528863"/>
            <a:ext cx="2141221" cy="77790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649367" y="2248652"/>
            <a:ext cx="1279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过拟合难以避免</a:t>
            </a:r>
            <a:endParaRPr lang="en-US" sz="12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0276389" y="2555632"/>
            <a:ext cx="174172" cy="853440"/>
          </a:xfrm>
          <a:prstGeom prst="straightConnector1">
            <a:avLst/>
          </a:prstGeom>
          <a:ln w="1905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584057" y="4640686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减轻了过拟合</a:t>
            </a:r>
            <a:endParaRPr lang="en-US" sz="1200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0158825" y="4947666"/>
            <a:ext cx="174172" cy="853440"/>
          </a:xfrm>
          <a:prstGeom prst="straightConnector1">
            <a:avLst/>
          </a:prstGeom>
          <a:ln w="1905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0366616">
            <a:off x="5618051" y="3269531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无</a:t>
            </a:r>
            <a:r>
              <a:rPr lang="en-US" altLang="zh-CN" sz="1200" dirty="0" smtClean="0"/>
              <a:t>Dropout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 rot="1113890">
            <a:off x="5615999" y="4851935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有</a:t>
            </a:r>
            <a:r>
              <a:rPr lang="en-US" altLang="zh-CN" sz="1200" dirty="0" smtClean="0"/>
              <a:t>Dropout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9325116" y="6313941"/>
            <a:ext cx="1667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因为红色样本有一半时间不参与 </a:t>
            </a:r>
            <a:r>
              <a:rPr lang="en-US" altLang="zh-CN" sz="1200" dirty="0" smtClean="0"/>
              <a:t>(p=0.5</a:t>
            </a:r>
            <a:r>
              <a:rPr lang="zh-CN" altLang="en-US" sz="1200" dirty="0" smtClean="0"/>
              <a:t>时</a:t>
            </a:r>
            <a:r>
              <a:rPr lang="en-US" altLang="zh-CN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2120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演示：反猜敏感词</a:t>
            </a:r>
            <a:r>
              <a:rPr lang="en-US" altLang="zh-CN" dirty="0" smtClean="0"/>
              <a:t>**</a:t>
            </a:r>
            <a:r>
              <a:rPr lang="zh-CN" altLang="en-US" dirty="0" smtClean="0"/>
              <a:t>的神经网络小程序</a:t>
            </a:r>
            <a:r>
              <a:rPr lang="en-US" altLang="zh-CN" baseline="30000" dirty="0" smtClean="0">
                <a:hlinkClick r:id="rId3"/>
              </a:rPr>
              <a:t>URL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天问：这些</a:t>
            </a:r>
            <a:r>
              <a:rPr lang="zh-CN" altLang="en-US" dirty="0"/>
              <a:t>被弱智程序替换出来的星号</a:t>
            </a:r>
            <a:r>
              <a:rPr lang="zh-CN" altLang="en-US" dirty="0" smtClean="0"/>
              <a:t>，</a:t>
            </a:r>
            <a:r>
              <a:rPr lang="zh-CN" altLang="en-US" dirty="0"/>
              <a:t>究竟</a:t>
            </a:r>
            <a:r>
              <a:rPr lang="zh-CN" altLang="en-US" dirty="0" smtClean="0"/>
              <a:t>都是</a:t>
            </a:r>
            <a:r>
              <a:rPr lang="zh-CN" altLang="en-US" dirty="0"/>
              <a:t>什么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1"/>
            <a:r>
              <a:rPr lang="zh-CN" altLang="en-US" dirty="0"/>
              <a:t>“所有人心</a:t>
            </a:r>
            <a:r>
              <a:rPr lang="zh-CN" altLang="en-US" dirty="0">
                <a:solidFill>
                  <a:srgbClr val="FF0000"/>
                </a:solidFill>
              </a:rPr>
              <a:t>**</a:t>
            </a:r>
            <a:r>
              <a:rPr lang="zh-CN" altLang="en-US" dirty="0"/>
              <a:t>同的理想” ⇒ </a:t>
            </a:r>
            <a:r>
              <a:rPr lang="zh-CN" altLang="en-US" dirty="0" smtClean="0"/>
              <a:t>“中共”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“糟糕，我们有</a:t>
            </a:r>
            <a:r>
              <a:rPr lang="en-US" altLang="zh-CN" dirty="0" smtClean="0">
                <a:solidFill>
                  <a:srgbClr val="FF0000"/>
                </a:solidFill>
              </a:rPr>
              <a:t>**</a:t>
            </a:r>
            <a:r>
              <a:rPr lang="zh-CN" altLang="en-US" dirty="0" smtClean="0"/>
              <a:t>烦了”</a:t>
            </a:r>
            <a:r>
              <a:rPr lang="zh-CN" altLang="en-US" dirty="0"/>
              <a:t> </a:t>
            </a:r>
            <a:r>
              <a:rPr lang="zh-CN" altLang="en-US" dirty="0" smtClean="0"/>
              <a:t>⇒ “大麻”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“如何知晓在</a:t>
            </a:r>
            <a:r>
              <a:rPr lang="en-US" altLang="zh-CN" dirty="0" smtClean="0">
                <a:solidFill>
                  <a:srgbClr val="FF0000"/>
                </a:solidFill>
              </a:rPr>
              <a:t>**</a:t>
            </a:r>
            <a:r>
              <a:rPr lang="zh-CN" altLang="en-US" dirty="0" smtClean="0"/>
              <a:t>份的？” </a:t>
            </a:r>
            <a:r>
              <a:rPr lang="zh-CN" altLang="en-US" dirty="0"/>
              <a:t>⇒ </a:t>
            </a:r>
            <a:r>
              <a:rPr lang="zh-CN" altLang="en-US" dirty="0" smtClean="0"/>
              <a:t>“下身”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写个小程序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dirty="0" smtClean="0"/>
              <a:t>brain.js</a:t>
            </a:r>
            <a:r>
              <a:rPr lang="zh-CN" altLang="en-US" dirty="0" smtClean="0"/>
              <a:t>搭建一个小型神经网络</a:t>
            </a:r>
            <a:endParaRPr lang="en-US" dirty="0" smtClean="0"/>
          </a:p>
          <a:p>
            <a:pPr lvl="1"/>
            <a:r>
              <a:rPr lang="zh-CN" altLang="en-US" dirty="0" smtClean="0"/>
              <a:t>仅取星号前后各一两个字作为输入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少量数据训练就能做一些有效预测</a:t>
            </a:r>
            <a:endParaRPr lang="en-US" altLang="zh-CN" dirty="0" smtClean="0"/>
          </a:p>
          <a:p>
            <a:r>
              <a:rPr lang="zh-CN" altLang="en-US" dirty="0" smtClean="0"/>
              <a:t>讨论：存在的问题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这些问题是机器学习共有的么？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8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529" y="2999407"/>
            <a:ext cx="5212532" cy="3558848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030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来来来，我们来搞手写数字识别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我原来想在这里讲 </a:t>
            </a:r>
            <a:r>
              <a:rPr lang="en-US" altLang="zh-CN" dirty="0" err="1" smtClean="0"/>
              <a:t>TensorFlow</a:t>
            </a:r>
            <a:r>
              <a:rPr lang="en-US" altLang="zh-CN" dirty="0" smtClean="0"/>
              <a:t> </a:t>
            </a:r>
            <a:r>
              <a:rPr lang="zh-CN" altLang="en-US" dirty="0" smtClean="0"/>
              <a:t>，后来发现时间可能不够</a:t>
            </a:r>
            <a:endParaRPr lang="en-US" altLang="zh-CN" dirty="0" smtClean="0"/>
          </a:p>
          <a:p>
            <a:r>
              <a:rPr lang="zh-CN" altLang="en-US" dirty="0" smtClean="0"/>
              <a:t>但还是要有实例，一般这种实例都用 </a:t>
            </a:r>
            <a:r>
              <a:rPr lang="en-US" altLang="zh-CN" dirty="0" smtClean="0"/>
              <a:t>MNIST</a:t>
            </a:r>
          </a:p>
          <a:p>
            <a:pPr lvl="1"/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github.com/tensorflow/models/tree/master/tutorials/image/mnist</a:t>
            </a:r>
            <a:endParaRPr lang="en-US" altLang="zh-CN" dirty="0" smtClean="0"/>
          </a:p>
          <a:p>
            <a:pPr lvl="1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://cs.stanford.edu/~</a:t>
            </a:r>
            <a:r>
              <a:rPr lang="en-US" dirty="0" smtClean="0">
                <a:hlinkClick r:id="rId4"/>
              </a:rPr>
              <a:t>karpathy/convnetjs/demo/mnist.html</a:t>
            </a:r>
            <a:endParaRPr lang="en-US" dirty="0" smtClean="0"/>
          </a:p>
          <a:p>
            <a:pPr lvl="1"/>
            <a:r>
              <a:rPr lang="zh-CN" altLang="en-US" dirty="0" smtClean="0"/>
              <a:t>我们用上面的第二个链接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源代码和概念几乎可以直接映射，容易理解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可以在浏览器里跑训练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还有各种直观的输出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338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2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2" y="0"/>
            <a:ext cx="121956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900"/>
                </a:solidFill>
              </a:rPr>
              <a:t>MNIST</a:t>
            </a:r>
            <a:r>
              <a:rPr lang="zh-CN" altLang="en-US" dirty="0">
                <a:solidFill>
                  <a:srgbClr val="FF9900"/>
                </a:solidFill>
              </a:rPr>
              <a:t>的</a:t>
            </a:r>
            <a:r>
              <a:rPr lang="zh-CN" altLang="en-US" dirty="0" smtClean="0">
                <a:solidFill>
                  <a:srgbClr val="FF9900"/>
                </a:solidFill>
              </a:rPr>
              <a:t>输入在</a:t>
            </a:r>
            <a:r>
              <a:rPr lang="zh-CN" altLang="en-US" dirty="0">
                <a:solidFill>
                  <a:srgbClr val="FF9900"/>
                </a:solidFill>
              </a:rPr>
              <a:t>网络中的前向传播</a:t>
            </a:r>
            <a:r>
              <a:rPr lang="zh-CN" altLang="en-US" dirty="0" smtClean="0">
                <a:solidFill>
                  <a:srgbClr val="FF9900"/>
                </a:solidFill>
              </a:rPr>
              <a:t>过程</a:t>
            </a:r>
            <a:r>
              <a:rPr lang="en-US" altLang="zh-CN" baseline="30000" dirty="0">
                <a:solidFill>
                  <a:srgbClr val="FF9900"/>
                </a:solidFill>
              </a:rPr>
              <a:t> </a:t>
            </a:r>
            <a:r>
              <a:rPr lang="en-US" altLang="zh-CN" baseline="30000" dirty="0" smtClean="0">
                <a:solidFill>
                  <a:srgbClr val="FF9900"/>
                </a:solidFill>
                <a:hlinkClick r:id="rId4"/>
              </a:rPr>
              <a:t>URL</a:t>
            </a:r>
            <a:endParaRPr lang="en-US" baseline="300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81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机器学习课的第一次作业就可以商业化？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MNIST</a:t>
            </a:r>
            <a:r>
              <a:rPr lang="zh-CN" altLang="en-US" dirty="0" smtClean="0"/>
              <a:t>不过是“第一次作业”水平</a:t>
            </a:r>
            <a:endParaRPr lang="en-US" altLang="zh-CN" dirty="0" smtClean="0"/>
          </a:p>
          <a:p>
            <a:r>
              <a:rPr lang="zh-CN" altLang="en-US" dirty="0" smtClean="0"/>
              <a:t>但是就可以做出实用的 </a:t>
            </a:r>
            <a:r>
              <a:rPr lang="en-US" altLang="zh-CN" dirty="0" smtClean="0"/>
              <a:t>App </a:t>
            </a:r>
            <a:r>
              <a:rPr lang="zh-CN" altLang="en-US" dirty="0" smtClean="0"/>
              <a:t>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只不过，识别错误总还是会有的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785263" y="1825625"/>
            <a:ext cx="5406737" cy="5032375"/>
            <a:chOff x="4265549" y="0"/>
            <a:chExt cx="736817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5549" y="0"/>
              <a:ext cx="3660902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451" y="0"/>
              <a:ext cx="3707270" cy="685800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78" y="3880816"/>
            <a:ext cx="4541173" cy="2636665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3676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那我想学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TensorFlow</a:t>
            </a:r>
            <a:r>
              <a:rPr lang="en-US" altLang="zh-CN" dirty="0" smtClean="0"/>
              <a:t> </a:t>
            </a:r>
            <a:r>
              <a:rPr lang="zh-CN" altLang="en-US" dirty="0" smtClean="0"/>
              <a:t>怎么办？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hlinkClick r:id="rId3"/>
              </a:rPr>
              <a:t>这里</a:t>
            </a:r>
            <a:r>
              <a:rPr lang="zh-CN" altLang="en-US" dirty="0" smtClean="0"/>
              <a:t>有一些</a:t>
            </a:r>
            <a:r>
              <a:rPr lang="en-US" altLang="zh-CN" dirty="0"/>
              <a:t> </a:t>
            </a:r>
            <a:r>
              <a:rPr lang="en-US" altLang="zh-CN" dirty="0" err="1" smtClean="0"/>
              <a:t>TensorFlow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的基础用法示例</a:t>
            </a:r>
            <a:endParaRPr lang="en-US" altLang="zh-CN" dirty="0" smtClean="0"/>
          </a:p>
          <a:p>
            <a:r>
              <a:rPr lang="en-US" dirty="0" err="1" smtClean="0"/>
              <a:t>TensorFlow</a:t>
            </a:r>
            <a:r>
              <a:rPr lang="en-US" dirty="0" smtClean="0"/>
              <a:t> </a:t>
            </a:r>
            <a:r>
              <a:rPr lang="zh-CN" altLang="en-US" dirty="0" smtClean="0"/>
              <a:t>也不是必须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只不过它名气大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Keras</a:t>
            </a:r>
            <a:r>
              <a:rPr lang="en-US" altLang="zh-CN" dirty="0" smtClean="0"/>
              <a:t> </a:t>
            </a:r>
            <a:r>
              <a:rPr lang="zh-CN" altLang="en-US" dirty="0" smtClean="0"/>
              <a:t>了解一下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能简单上手的有很多</a:t>
            </a:r>
            <a:endParaRPr lang="en-US" dirty="0"/>
          </a:p>
        </p:txBody>
      </p:sp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66" y="4084425"/>
            <a:ext cx="4685211" cy="2703903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358" y="2525486"/>
            <a:ext cx="7112969" cy="4262842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5915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 smtClean="0"/>
              <a:t>更多实例：跑在浏览器中的</a:t>
            </a:r>
            <a:r>
              <a:rPr lang="en-US" altLang="zh-CN" dirty="0" smtClean="0">
                <a:hlinkClick r:id="rId3"/>
              </a:rPr>
              <a:t>CIFAR10</a:t>
            </a:r>
            <a:r>
              <a:rPr lang="zh-CN" altLang="en-US" dirty="0">
                <a:hlinkClick r:id="rId3"/>
              </a:rPr>
              <a:t>推导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实例：一个网络的前向传播过程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94" y="2440320"/>
            <a:ext cx="8694011" cy="41634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13381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3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</a:t>
            </a:r>
            <a:r>
              <a:rPr lang="zh-CN" altLang="en-US" dirty="0" smtClean="0"/>
              <a:t>只能处理图像么？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目前已经能扩展出去、有所建树的领域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音频：转成时域、频域信号，当成图像处理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蛋白质</a:t>
            </a:r>
            <a:r>
              <a:rPr lang="en-US" altLang="zh-CN" dirty="0" smtClean="0"/>
              <a:t>/</a:t>
            </a:r>
            <a:r>
              <a:rPr lang="zh-CN" altLang="en-US" dirty="0" smtClean="0"/>
              <a:t>基因：编码当作图像处理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文本</a:t>
            </a:r>
            <a:r>
              <a:rPr lang="en-US" altLang="zh-CN" dirty="0" smtClean="0"/>
              <a:t>/NLP</a:t>
            </a:r>
            <a:r>
              <a:rPr lang="zh-CN" altLang="en-US" dirty="0" smtClean="0"/>
              <a:t>：字符编码后当作图像处理</a:t>
            </a:r>
            <a:endParaRPr lang="en-US" altLang="zh-CN" dirty="0" smtClean="0"/>
          </a:p>
          <a:p>
            <a:r>
              <a:rPr lang="en-US" altLang="zh-CN" dirty="0" smtClean="0"/>
              <a:t>CNN </a:t>
            </a:r>
            <a:r>
              <a:rPr lang="zh-CN" altLang="en-US" dirty="0" smtClean="0"/>
              <a:t>能处理的是空间结构上的特征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只要经过编码后能够找到这种特征的，都可以用 </a:t>
            </a:r>
            <a:r>
              <a:rPr lang="en-US" altLang="zh-CN" dirty="0" smtClean="0"/>
              <a:t>CNN </a:t>
            </a:r>
            <a:r>
              <a:rPr lang="zh-CN" altLang="en-US" dirty="0" smtClean="0"/>
              <a:t>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照片也只不过是对实体发出、反射的光线以某种空间视角进行编码而已</a:t>
            </a:r>
            <a:endParaRPr lang="en-US" altLang="zh-CN" dirty="0" smtClean="0"/>
          </a:p>
          <a:p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247" y="4833257"/>
            <a:ext cx="8385753" cy="202474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548846" y="600129"/>
            <a:ext cx="5111931" cy="713678"/>
          </a:xfrm>
          <a:prstGeom prst="roundRect">
            <a:avLst>
              <a:gd name="adj" fmla="val 4329"/>
            </a:avLst>
          </a:prstGeom>
          <a:solidFill>
            <a:srgbClr val="0D0D0D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视频也可以，因为它其实也是图像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4995" y="5551714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dare you, CNN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2968047" y="5599611"/>
            <a:ext cx="733096" cy="273538"/>
          </a:xfrm>
          <a:prstGeom prst="rightArrow">
            <a:avLst>
              <a:gd name="adj1" fmla="val 50000"/>
              <a:gd name="adj2" fmla="val 91388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外面的神经网络长什么样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这里讲了半天都是玩具，感觉很虚，想看看学术届、工业届在用的那些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89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38" y="2829192"/>
            <a:ext cx="6496050" cy="392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外面的网络有</a:t>
            </a:r>
            <a:r>
              <a:rPr lang="zh-CN" altLang="en-US" dirty="0"/>
              <a:t>多大</a:t>
            </a:r>
            <a:r>
              <a:rPr lang="zh-CN" altLang="en-US" dirty="0" smtClean="0"/>
              <a:t>？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复杂度指数上升，大约每</a:t>
            </a:r>
            <a:r>
              <a:rPr lang="en-US" altLang="zh-CN" dirty="0" smtClean="0"/>
              <a:t>2.4</a:t>
            </a:r>
            <a:r>
              <a:rPr lang="zh-CN" altLang="en-US" dirty="0" smtClean="0"/>
              <a:t>年翻一倍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7836559" y="3656977"/>
            <a:ext cx="2892396" cy="897562"/>
            <a:chOff x="7836559" y="3761485"/>
            <a:chExt cx="2892396" cy="89756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6559" y="3761485"/>
              <a:ext cx="1795123" cy="89756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9771012" y="4040774"/>
              <a:ext cx="957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=10</a:t>
              </a:r>
              <a:r>
                <a:rPr lang="en-US" baseline="30000" dirty="0" smtClean="0"/>
                <a:t>12</a:t>
              </a:r>
              <a:endParaRPr lang="en-US" baseline="300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826125" y="4302029"/>
            <a:ext cx="1832362" cy="727396"/>
            <a:chOff x="7826125" y="4406537"/>
            <a:chExt cx="1832362" cy="72739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6125" y="4406537"/>
              <a:ext cx="727396" cy="72739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700544" y="4583708"/>
              <a:ext cx="957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&gt;10</a:t>
              </a:r>
              <a:r>
                <a:rPr lang="en-US" baseline="30000" dirty="0" smtClean="0"/>
                <a:t>8</a:t>
              </a:r>
              <a:endParaRPr lang="en-US" baseline="300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945581" y="5072853"/>
            <a:ext cx="1712906" cy="482991"/>
            <a:chOff x="7945581" y="5177361"/>
            <a:chExt cx="1712906" cy="4829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581" y="5191408"/>
              <a:ext cx="488484" cy="4689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700544" y="5177361"/>
              <a:ext cx="957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&gt;10</a:t>
              </a:r>
              <a:r>
                <a:rPr lang="en-US" baseline="30000" dirty="0" smtClean="0"/>
                <a:t>7</a:t>
              </a:r>
              <a:endParaRPr lang="en-US" baseline="300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998033" y="5563215"/>
            <a:ext cx="1660454" cy="497044"/>
            <a:chOff x="7998033" y="5667723"/>
            <a:chExt cx="1660454" cy="4970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8033" y="5667723"/>
              <a:ext cx="488088" cy="49704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700544" y="5690431"/>
              <a:ext cx="957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&gt;10</a:t>
              </a:r>
              <a:r>
                <a:rPr lang="en-US" baseline="30000" dirty="0" smtClean="0"/>
                <a:t>6</a:t>
              </a:r>
              <a:endParaRPr lang="en-US" baseline="300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85022" y="5871157"/>
            <a:ext cx="1773465" cy="714103"/>
            <a:chOff x="7885022" y="5975665"/>
            <a:chExt cx="1773465" cy="7141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022" y="5975665"/>
              <a:ext cx="714103" cy="71410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700544" y="6153361"/>
              <a:ext cx="957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&gt;10</a:t>
              </a:r>
              <a:r>
                <a:rPr lang="en-US" baseline="30000" dirty="0" smtClean="0"/>
                <a:t>5</a:t>
              </a:r>
              <a:endParaRPr lang="en-US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1422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外面的网络有多精确？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 </a:t>
            </a:r>
            <a:r>
              <a:rPr lang="en-US" dirty="0" smtClean="0">
                <a:hlinkClick r:id="rId2"/>
              </a:rPr>
              <a:t>ILSVRC</a:t>
            </a:r>
            <a:r>
              <a:rPr lang="en-US" dirty="0" smtClean="0"/>
              <a:t> </a:t>
            </a:r>
            <a:r>
              <a:rPr lang="zh-CN" altLang="en-US" dirty="0" smtClean="0"/>
              <a:t>为例 </a:t>
            </a:r>
            <a:r>
              <a:rPr lang="en-US" altLang="zh-CN" dirty="0" smtClean="0"/>
              <a:t>(</a:t>
            </a:r>
            <a:r>
              <a:rPr lang="en-US" dirty="0" smtClean="0"/>
              <a:t>ImageNet Large </a:t>
            </a:r>
            <a:r>
              <a:rPr lang="en-US" dirty="0"/>
              <a:t>Scale Visual Recognition </a:t>
            </a:r>
            <a:r>
              <a:rPr lang="en-US" dirty="0" smtClean="0"/>
              <a:t>Challenge)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774" y="2821638"/>
            <a:ext cx="7986452" cy="34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2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外面的网络有多精确</a:t>
            </a:r>
            <a:r>
              <a:rPr lang="zh-CN" altLang="en-US" dirty="0" smtClean="0"/>
              <a:t>？</a:t>
            </a:r>
            <a:r>
              <a:rPr lang="en-US" altLang="zh-CN" dirty="0" smtClean="0"/>
              <a:t>(2)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19" y="1825625"/>
            <a:ext cx="7212162" cy="4351338"/>
          </a:xfrm>
        </p:spPr>
      </p:pic>
      <p:sp>
        <p:nvSpPr>
          <p:cNvPr id="5" name="TextBox 4"/>
          <p:cNvSpPr txBox="1"/>
          <p:nvPr/>
        </p:nvSpPr>
        <p:spPr>
          <a:xfrm>
            <a:off x="2682245" y="5889447"/>
            <a:ext cx="736745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                                                   8                    8                  22               152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499" y="5889447"/>
            <a:ext cx="73723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4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23753</TotalTime>
  <Words>10314</Words>
  <Application>Microsoft Office PowerPoint</Application>
  <PresentationFormat>Widescreen</PresentationFormat>
  <Paragraphs>1196</Paragraphs>
  <Slides>120</Slides>
  <Notes>94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9" baseType="lpstr">
      <vt:lpstr>宋体</vt:lpstr>
      <vt:lpstr>幼圆</vt:lpstr>
      <vt:lpstr>微软雅黑 Light</vt:lpstr>
      <vt:lpstr>Arial</vt:lpstr>
      <vt:lpstr>Calibri</vt:lpstr>
      <vt:lpstr>Calibri Light</vt:lpstr>
      <vt:lpstr>Courier New</vt:lpstr>
      <vt:lpstr>Wingdings</vt:lpstr>
      <vt:lpstr>Office Theme</vt:lpstr>
      <vt:lpstr>机器学习入门</vt:lpstr>
      <vt:lpstr>Q &amp; A</vt:lpstr>
      <vt:lpstr>主要讲什么</vt:lpstr>
      <vt:lpstr>Q：为什么是中文教程？</vt:lpstr>
      <vt:lpstr>Q：为什么还要再来一个机器学习教程</vt:lpstr>
      <vt:lpstr>Q：真的只有高中数学知识就可以吗</vt:lpstr>
      <vt:lpstr>举例：勒贝格测度(Lebesgue Measure)定义</vt:lpstr>
      <vt:lpstr>举例：日本车是不是真的故障率超低？</vt:lpstr>
      <vt:lpstr>演示：反猜敏感词**的神经网络小程序URL</vt:lpstr>
      <vt:lpstr>演示：反猜敏感词**的神经网络小程序(2)</vt:lpstr>
      <vt:lpstr>演示：反猜敏感词**的神经网络小程序(3)</vt:lpstr>
      <vt:lpstr>Q：你作为主讲人是什么水平？</vt:lpstr>
      <vt:lpstr>Q：我学完了能得到什么？</vt:lpstr>
      <vt:lpstr>Q：现在学晚了吗？</vt:lpstr>
      <vt:lpstr>材料：技术涨落曲线 2018的应该很快出</vt:lpstr>
      <vt:lpstr>Q：那为什么很多人还没有学？</vt:lpstr>
      <vt:lpstr>智能和人工智能</vt:lpstr>
      <vt:lpstr>人类智能和计算机</vt:lpstr>
      <vt:lpstr>材料：人们对科技的接受程度</vt:lpstr>
      <vt:lpstr>材料：恐怖谷效应</vt:lpstr>
      <vt:lpstr>人类智能和计算机(2)</vt:lpstr>
      <vt:lpstr>智能和数学</vt:lpstr>
      <vt:lpstr>智能和数学(2)</vt:lpstr>
      <vt:lpstr>人类智能也并非那么强大</vt:lpstr>
      <vt:lpstr>小结</vt:lpstr>
      <vt:lpstr>人工智能和机器学习</vt:lpstr>
      <vt:lpstr>到处可见的关系图解</vt:lpstr>
      <vt:lpstr>分类更准确的文氏图</vt:lpstr>
      <vt:lpstr>更多的相关概念，以及它们的位置</vt:lpstr>
      <vt:lpstr>小结</vt:lpstr>
      <vt:lpstr>机器学习</vt:lpstr>
      <vt:lpstr>简单的机器学习</vt:lpstr>
      <vt:lpstr>简单的机器学习(2)</vt:lpstr>
      <vt:lpstr>简单的机器学习(3)</vt:lpstr>
      <vt:lpstr>等等，你说这也叫机器学习？</vt:lpstr>
      <vt:lpstr>机器学习的本质</vt:lpstr>
      <vt:lpstr>从简单的人工神经网络讲起</vt:lpstr>
      <vt:lpstr>从简单的人工神经网络讲起(2)</vt:lpstr>
      <vt:lpstr>前向传播 (Forward Propagation)</vt:lpstr>
      <vt:lpstr>反向传播  (Backward Propagation)</vt:lpstr>
      <vt:lpstr>反向传播 (2) ——这页可能一会要再回来看</vt:lpstr>
      <vt:lpstr>数值方法的思想</vt:lpstr>
      <vt:lpstr>数值方法的思想(2)</vt:lpstr>
      <vt:lpstr>神经网络的训练过程(以常用的梯度下降训练法为例)</vt:lpstr>
      <vt:lpstr>类比：神经网络训练 vs 牛顿方法求解</vt:lpstr>
      <vt:lpstr>但是，神经网络有一个致命缺陷……</vt:lpstr>
      <vt:lpstr>神经网络？统计？</vt:lpstr>
      <vt:lpstr>是的，就这样子，神经网络就可以用了</vt:lpstr>
      <vt:lpstr>机器学习能用来做什么</vt:lpstr>
      <vt:lpstr>半场休息，技术回顾，外加 Q &amp; A</vt:lpstr>
      <vt:lpstr>CNN 卷积神经网络</vt:lpstr>
      <vt:lpstr>演示：是猫，还是狗？</vt:lpstr>
      <vt:lpstr>下半场换个风格，先来几个名词</vt:lpstr>
      <vt:lpstr>一张图把这些名词串联起来</vt:lpstr>
      <vt:lpstr>隐藏层，一个十分简单的概念</vt:lpstr>
      <vt:lpstr>张量 ＝ 多维数组</vt:lpstr>
      <vt:lpstr>Flatten，改变数组的维度</vt:lpstr>
      <vt:lpstr>偏置 Bias，可以理解为直线方程的截距</vt:lpstr>
      <vt:lpstr>卷积，就是挨个相乘再加起来</vt:lpstr>
      <vt:lpstr>卷积核，就是Photoshop滤镜么</vt:lpstr>
      <vt:lpstr>CNN网络中的卷积核具体长什么样呢？</vt:lpstr>
      <vt:lpstr>CNN网络中的卷积核具体长什么样呢？(2)</vt:lpstr>
      <vt:lpstr>CNN网络中的卷积核具体长什么样呢？(3)</vt:lpstr>
      <vt:lpstr>扩张卷积 Dilated Convolution</vt:lpstr>
      <vt:lpstr>为什么扩张卷积有效？Video</vt:lpstr>
      <vt:lpstr>池化，就是降低图像分辨率</vt:lpstr>
      <vt:lpstr>与直觉相反，池化层不太影响模式识别</vt:lpstr>
      <vt:lpstr>池化，就是降低图像分辨率 (2)</vt:lpstr>
      <vt:lpstr>池化，就是降低图像分辨率 (3)</vt:lpstr>
      <vt:lpstr>激活函数，网络非线性的关键</vt:lpstr>
      <vt:lpstr>激活函数，网络非线性的关键 (2)</vt:lpstr>
      <vt:lpstr>学习率，就是反向传播时的步长</vt:lpstr>
      <vt:lpstr>学习率，就是反向传播时的步长 (2)</vt:lpstr>
      <vt:lpstr>学习率，就是反向传播时的步长 (3)</vt:lpstr>
      <vt:lpstr>梯度，就是一个方向上的变化率</vt:lpstr>
      <vt:lpstr>梯度，就是一个方向上的变化率 (2)</vt:lpstr>
      <vt:lpstr>梯度消失问题 (Vanishing Gradient Problem)</vt:lpstr>
      <vt:lpstr>所以说要有ReLU (Rectified Linear Unit)</vt:lpstr>
      <vt:lpstr>全连接层 FC，把特征加起来算总帐</vt:lpstr>
      <vt:lpstr>全连接层 FC，把特征加起来算总帐 (2)</vt:lpstr>
      <vt:lpstr>损失函数 Loss Function</vt:lpstr>
      <vt:lpstr>损失函数 Loss Function (2)</vt:lpstr>
      <vt:lpstr>过拟合和欠拟合</vt:lpstr>
      <vt:lpstr>过拟合和欠拟合 (2)</vt:lpstr>
      <vt:lpstr>过拟合和欠拟合 (3)</vt:lpstr>
      <vt:lpstr>过拟合和欠拟合 (4)</vt:lpstr>
      <vt:lpstr>Dropout，随机丢弃网络参数，效果却更好</vt:lpstr>
      <vt:lpstr>Dropout，随机丢弃参数，效果却更好(2)</vt:lpstr>
      <vt:lpstr>Dropout，随机丢弃参数，效果却更好(3)</vt:lpstr>
      <vt:lpstr>来来来，我们来搞手写数字识别</vt:lpstr>
      <vt:lpstr>MNIST的输入在网络中的前向传播过程 URL</vt:lpstr>
      <vt:lpstr>机器学习课的第一次作业就可以商业化？</vt:lpstr>
      <vt:lpstr>那我想学 TensorFlow 怎么办？</vt:lpstr>
      <vt:lpstr>实例：一个网络的前向传播过程</vt:lpstr>
      <vt:lpstr>CNN 只能处理图像么？</vt:lpstr>
      <vt:lpstr>外面的神经网络长什么样</vt:lpstr>
      <vt:lpstr>外面的网络有多大？</vt:lpstr>
      <vt:lpstr>外面的网络有多精确？</vt:lpstr>
      <vt:lpstr>外面的网络有多精确？(2)</vt:lpstr>
      <vt:lpstr>有多大运算量？ 都用什么硬件？</vt:lpstr>
      <vt:lpstr>鼻祖 AlexNet 的结构</vt:lpstr>
      <vt:lpstr>再次回归“理论”</vt:lpstr>
      <vt:lpstr>这页还是CNN的：为什么卷积核这么好用？</vt:lpstr>
      <vt:lpstr>深度学习为什么有效</vt:lpstr>
      <vt:lpstr>深度学习为什么有效 (2)</vt:lpstr>
      <vt:lpstr>数据重要还是算法重要？</vt:lpstr>
      <vt:lpstr>为什么是现在？为什么过去没有深度学习？</vt:lpstr>
      <vt:lpstr>对深度学习/机器学习/人工智能的批判</vt:lpstr>
      <vt:lpstr>批判完了来说几句好听的</vt:lpstr>
      <vt:lpstr>机器学习能做什么？</vt:lpstr>
      <vt:lpstr>机器学习能做什么？(2)</vt:lpstr>
      <vt:lpstr>本入门教程未涉及的内容</vt:lpstr>
      <vt:lpstr>本入门教程未涉及的内容 (2)</vt:lpstr>
      <vt:lpstr>假如非要挑出来一个讲讲呢？</vt:lpstr>
      <vt:lpstr>不过既然说到了，我们就来看看什么效果</vt:lpstr>
      <vt:lpstr>几句寄语</vt:lpstr>
      <vt:lpstr>重看开头的黑盒比喻：机器学习与编译器</vt:lpstr>
      <vt:lpstr>入门用中文，英文的资料还能看吗？</vt:lpstr>
      <vt:lpstr>材料：机器学习的笑话</vt:lpstr>
      <vt:lpstr>Q &amp; A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</dc:title>
  <dc:creator>Yuan, Kaining</dc:creator>
  <cp:keywords>CTPClassification=CTP_NT</cp:keywords>
  <cp:lastModifiedBy>Yuan, Kaining</cp:lastModifiedBy>
  <cp:revision>1542</cp:revision>
  <dcterms:created xsi:type="dcterms:W3CDTF">2018-07-03T05:21:30Z</dcterms:created>
  <dcterms:modified xsi:type="dcterms:W3CDTF">2018-12-04T06:08:04Z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42b1cac6-f75e-4c0b-a13f-66b41242ed32</vt:lpwstr>
  </property>
  <property fmtid="{D5CDD505-2E9C-101B-9397-08002B2CF9AE}" pid="3" name="CTP_TimeStamp">
    <vt:lpwstr>2018-08-28 10:46:04Z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